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5" r:id="rId2"/>
  </p:sldMasterIdLst>
  <p:notesMasterIdLst>
    <p:notesMasterId r:id="rId22"/>
  </p:notesMasterIdLst>
  <p:sldIdLst>
    <p:sldId id="265" r:id="rId3"/>
    <p:sldId id="2147469425" r:id="rId4"/>
    <p:sldId id="2147469439" r:id="rId5"/>
    <p:sldId id="2147470767" r:id="rId6"/>
    <p:sldId id="2147470763" r:id="rId7"/>
    <p:sldId id="2147470764" r:id="rId8"/>
    <p:sldId id="2147470765" r:id="rId9"/>
    <p:sldId id="2147470766" r:id="rId10"/>
    <p:sldId id="2147470768" r:id="rId11"/>
    <p:sldId id="2147470755" r:id="rId12"/>
    <p:sldId id="2147470761" r:id="rId13"/>
    <p:sldId id="2147470756" r:id="rId14"/>
    <p:sldId id="2147470757" r:id="rId15"/>
    <p:sldId id="2147470758" r:id="rId16"/>
    <p:sldId id="2147470769" r:id="rId17"/>
    <p:sldId id="2147470759" r:id="rId18"/>
    <p:sldId id="2147470760" r:id="rId19"/>
    <p:sldId id="2147470770" r:id="rId20"/>
    <p:sldId id="21474707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AAEE"/>
    <a:srgbClr val="190740"/>
    <a:srgbClr val="14053A"/>
    <a:srgbClr val="311A84"/>
    <a:srgbClr val="512BD4"/>
    <a:srgbClr val="190649"/>
    <a:srgbClr val="FAFAFA"/>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7" autoAdjust="0"/>
    <p:restoredTop sz="70068" autoAdjust="0"/>
  </p:normalViewPr>
  <p:slideViewPr>
    <p:cSldViewPr snapToGrid="0">
      <p:cViewPr varScale="1">
        <p:scale>
          <a:sx n="77" d="100"/>
          <a:sy n="77" d="100"/>
        </p:scale>
        <p:origin x="168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5F046E-8496-453B-9279-9D95E8435BE3}" type="datetimeFigureOut">
              <a:rPr lang="en-US" smtClean="0"/>
              <a:t>11/17/2022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8DFE0-A004-4D1F-BBDA-D482066B5E8A}" type="slidenum">
              <a:rPr lang="en-US" smtClean="0"/>
              <a:t>‹#›</a:t>
            </a:fld>
            <a:endParaRPr lang="en-US"/>
          </a:p>
        </p:txBody>
      </p:sp>
    </p:spTree>
    <p:extLst>
      <p:ext uri="{BB962C8B-B14F-4D97-AF65-F5344CB8AC3E}">
        <p14:creationId xmlns:p14="http://schemas.microsoft.com/office/powerpoint/2010/main" val="3457791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11/17/2022 5:34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031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046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878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C8DFE0-A004-4D1F-BBDA-D482066B5E8A}" type="slidenum">
              <a:rPr lang="en-US" smtClean="0"/>
              <a:t>7</a:t>
            </a:fld>
            <a:endParaRPr lang="en-US"/>
          </a:p>
        </p:txBody>
      </p:sp>
    </p:spTree>
    <p:extLst>
      <p:ext uri="{BB962C8B-B14F-4D97-AF65-F5344CB8AC3E}">
        <p14:creationId xmlns:p14="http://schemas.microsoft.com/office/powerpoint/2010/main" val="3076280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8DFE0-A004-4D1F-BBDA-D482066B5E8A}" type="slidenum">
              <a:rPr lang="en-US" smtClean="0"/>
              <a:t>8</a:t>
            </a:fld>
            <a:endParaRPr lang="en-US"/>
          </a:p>
        </p:txBody>
      </p:sp>
    </p:spTree>
    <p:extLst>
      <p:ext uri="{BB962C8B-B14F-4D97-AF65-F5344CB8AC3E}">
        <p14:creationId xmlns:p14="http://schemas.microsoft.com/office/powerpoint/2010/main" val="1612721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8DFE0-A004-4D1F-BBDA-D482066B5E8A}" type="slidenum">
              <a:rPr lang="en-US" smtClean="0"/>
              <a:t>9</a:t>
            </a:fld>
            <a:endParaRPr lang="en-US"/>
          </a:p>
        </p:txBody>
      </p:sp>
    </p:spTree>
    <p:extLst>
      <p:ext uri="{BB962C8B-B14F-4D97-AF65-F5344CB8AC3E}">
        <p14:creationId xmlns:p14="http://schemas.microsoft.com/office/powerpoint/2010/main" val="1000178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8DFE0-A004-4D1F-BBDA-D482066B5E8A}" type="slidenum">
              <a:rPr lang="en-US" smtClean="0"/>
              <a:t>12</a:t>
            </a:fld>
            <a:endParaRPr lang="en-US"/>
          </a:p>
        </p:txBody>
      </p:sp>
    </p:spTree>
    <p:extLst>
      <p:ext uri="{BB962C8B-B14F-4D97-AF65-F5344CB8AC3E}">
        <p14:creationId xmlns:p14="http://schemas.microsoft.com/office/powerpoint/2010/main" val="3655139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8DFE0-A004-4D1F-BBDA-D482066B5E8A}" type="slidenum">
              <a:rPr lang="en-US" smtClean="0"/>
              <a:t>13</a:t>
            </a:fld>
            <a:endParaRPr lang="en-US"/>
          </a:p>
        </p:txBody>
      </p:sp>
    </p:spTree>
    <p:extLst>
      <p:ext uri="{BB962C8B-B14F-4D97-AF65-F5344CB8AC3E}">
        <p14:creationId xmlns:p14="http://schemas.microsoft.com/office/powerpoint/2010/main" val="3913685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8DFE0-A004-4D1F-BBDA-D482066B5E8A}" type="slidenum">
              <a:rPr lang="en-US" smtClean="0"/>
              <a:t>19</a:t>
            </a:fld>
            <a:endParaRPr lang="en-US"/>
          </a:p>
        </p:txBody>
      </p:sp>
    </p:spTree>
    <p:extLst>
      <p:ext uri="{BB962C8B-B14F-4D97-AF65-F5344CB8AC3E}">
        <p14:creationId xmlns:p14="http://schemas.microsoft.com/office/powerpoint/2010/main" val="686035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33.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703730" y="5089365"/>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Picture 3" descr="Graphical user interface&#10;&#10;Description automatically generated with medium confidence">
            <a:extLst>
              <a:ext uri="{FF2B5EF4-FFF2-40B4-BE49-F238E27FC236}">
                <a16:creationId xmlns:a16="http://schemas.microsoft.com/office/drawing/2014/main" id="{6C00F3BE-9549-CFA5-93ED-073CB72206F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370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90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143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49159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8381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758454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64380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979907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2527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20577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2362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838200" y="3703320"/>
            <a:ext cx="9144000" cy="845734"/>
          </a:xfr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838200" y="4641129"/>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579835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041706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870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62503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8577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555538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561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171864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8218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76259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8787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_1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25383B-3BB2-5B6A-5EFE-8EB8D73F9E8D}"/>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5602A9AB-AE88-89CB-1B76-390A697762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5B9336-7CF9-6DBE-2B3F-9A8906D1B3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543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834215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54351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06987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0086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428958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4080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74484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1740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953718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28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t_2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6F68-C8E3-49DD-CD58-1CDF06036E32}"/>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7732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69534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52166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2406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8767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28215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2338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7574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0214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231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9702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t_3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807C16-CC92-2151-D639-06C0FE42325A}"/>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439996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2A3BFD12-5F2E-131D-2F93-A7BD75B46FEC}"/>
              </a:ext>
            </a:extLst>
          </p:cNvPr>
          <p:cNvSpPr>
            <a:spLocks noGrp="1"/>
          </p:cNvSpPr>
          <p:nvPr>
            <p:ph sz="half" idx="10"/>
          </p:nvPr>
        </p:nvSpPr>
        <p:spPr>
          <a:xfrm>
            <a:off x="7944438"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2615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69735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66736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37551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2210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40850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836726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55627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87145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81199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2279457"/>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_Content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a:t>Click to edit Master title style</a:t>
            </a:r>
          </a:p>
        </p:txBody>
      </p:sp>
    </p:spTree>
    <p:extLst>
      <p:ext uri="{BB962C8B-B14F-4D97-AF65-F5344CB8AC3E}">
        <p14:creationId xmlns:p14="http://schemas.microsoft.com/office/powerpoint/2010/main" val="34881243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38499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433064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84466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646244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8874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45825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8499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57895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9493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40356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_Image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a:t>Click to edit Master title style</a:t>
            </a:r>
          </a:p>
        </p:txBody>
      </p:sp>
      <p:sp>
        <p:nvSpPr>
          <p:cNvPr id="3" name="Picture Placeholder 2">
            <a:extLst>
              <a:ext uri="{FF2B5EF4-FFF2-40B4-BE49-F238E27FC236}">
                <a16:creationId xmlns:a16="http://schemas.microsoft.com/office/drawing/2014/main" id="{3C1577BE-79EA-EE78-8557-CDFFAFA41AF5}"/>
              </a:ext>
            </a:extLst>
          </p:cNvPr>
          <p:cNvSpPr>
            <a:spLocks noGrp="1"/>
          </p:cNvSpPr>
          <p:nvPr>
            <p:ph type="pic" sz="quarter" idx="10"/>
          </p:nvPr>
        </p:nvSpPr>
        <p:spPr>
          <a:xfrm>
            <a:off x="4977736" y="0"/>
            <a:ext cx="7214264" cy="6858000"/>
          </a:xfrm>
        </p:spPr>
        <p:txBody>
          <a:bodyPr/>
          <a:lstStyle/>
          <a:p>
            <a:endParaRPr lang="en-US"/>
          </a:p>
        </p:txBody>
      </p:sp>
    </p:spTree>
    <p:extLst>
      <p:ext uri="{BB962C8B-B14F-4D97-AF65-F5344CB8AC3E}">
        <p14:creationId xmlns:p14="http://schemas.microsoft.com/office/powerpoint/2010/main" val="9923528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51915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24236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0618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69043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33007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50706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6466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21950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527430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0915640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_Placehol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12B8-84D1-44F9-EEFD-D4E46153AE55}"/>
              </a:ext>
            </a:extLst>
          </p:cNvPr>
          <p:cNvSpPr>
            <a:spLocks noGrp="1"/>
          </p:cNvSpPr>
          <p:nvPr>
            <p:ph type="title"/>
          </p:nvPr>
        </p:nvSpPr>
        <p:spPr/>
        <p:txBody>
          <a:bodyPr/>
          <a:lstStyle/>
          <a:p>
            <a:r>
              <a:rPr lang="en-US"/>
              <a:t>Click to edit Master title style</a:t>
            </a:r>
          </a:p>
        </p:txBody>
      </p:sp>
      <p:sp>
        <p:nvSpPr>
          <p:cNvPr id="7" name="Picture Placeholder 6">
            <a:extLst>
              <a:ext uri="{FF2B5EF4-FFF2-40B4-BE49-F238E27FC236}">
                <a16:creationId xmlns:a16="http://schemas.microsoft.com/office/drawing/2014/main" id="{FE5BF4EB-139D-0215-28ED-1C6B388D0A94}"/>
              </a:ext>
            </a:extLst>
          </p:cNvPr>
          <p:cNvSpPr>
            <a:spLocks noGrp="1"/>
          </p:cNvSpPr>
          <p:nvPr>
            <p:ph type="pic" sz="quarter" idx="13"/>
          </p:nvPr>
        </p:nvSpPr>
        <p:spPr>
          <a:xfrm>
            <a:off x="838200" y="1527175"/>
            <a:ext cx="10515600" cy="5330825"/>
          </a:xfrm>
        </p:spPr>
        <p:txBody>
          <a:bodyPr/>
          <a:lstStyle/>
          <a:p>
            <a:endParaRPr lang="en-US"/>
          </a:p>
        </p:txBody>
      </p:sp>
    </p:spTree>
    <p:extLst>
      <p:ext uri="{BB962C8B-B14F-4D97-AF65-F5344CB8AC3E}">
        <p14:creationId xmlns:p14="http://schemas.microsoft.com/office/powerpoint/2010/main" val="42317941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328620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83063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76325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521166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70757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7397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0870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278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657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8480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39FA4-CB47-64F7-0DE2-D1AE4485CC6F}"/>
              </a:ext>
            </a:extLst>
          </p:cNvPr>
          <p:cNvSpPr>
            <a:spLocks noGrp="1"/>
          </p:cNvSpPr>
          <p:nvPr>
            <p:ph type="title"/>
          </p:nvPr>
        </p:nvSpPr>
        <p:spPr/>
        <p:txBody>
          <a:bodyPr/>
          <a:lstStyle/>
          <a:p>
            <a:r>
              <a:rPr lang="en-US"/>
              <a:t>Click to edit Master title style</a:t>
            </a:r>
          </a:p>
        </p:txBody>
      </p:sp>
      <p:sp>
        <p:nvSpPr>
          <p:cNvPr id="7" name="Table Placeholder 6">
            <a:extLst>
              <a:ext uri="{FF2B5EF4-FFF2-40B4-BE49-F238E27FC236}">
                <a16:creationId xmlns:a16="http://schemas.microsoft.com/office/drawing/2014/main" id="{49A80658-64B2-8A16-A5D9-8E8038BBEA5D}"/>
              </a:ext>
            </a:extLst>
          </p:cNvPr>
          <p:cNvSpPr>
            <a:spLocks noGrp="1"/>
          </p:cNvSpPr>
          <p:nvPr>
            <p:ph type="tbl" sz="quarter" idx="10"/>
          </p:nvPr>
        </p:nvSpPr>
        <p:spPr>
          <a:xfrm>
            <a:off x="838200" y="1819275"/>
            <a:ext cx="10515600" cy="4298950"/>
          </a:xfrm>
        </p:spPr>
        <p:txBody>
          <a:bodyPr/>
          <a:lstStyle/>
          <a:p>
            <a:endParaRPr lang="en-US"/>
          </a:p>
        </p:txBody>
      </p:sp>
    </p:spTree>
    <p:extLst>
      <p:ext uri="{BB962C8B-B14F-4D97-AF65-F5344CB8AC3E}">
        <p14:creationId xmlns:p14="http://schemas.microsoft.com/office/powerpoint/2010/main" val="30753740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818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503588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EE69-3F33-46A0-AEC1-0C73804C83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9826ED-BD1D-4C6B-8D3C-F5E2C45D74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C0665-4453-4DC3-8A47-00D8D2937314}"/>
              </a:ext>
            </a:extLst>
          </p:cNvPr>
          <p:cNvSpPr>
            <a:spLocks noGrp="1"/>
          </p:cNvSpPr>
          <p:nvPr>
            <p:ph type="dt" sz="half" idx="10"/>
          </p:nvPr>
        </p:nvSpPr>
        <p:spPr/>
        <p:txBody>
          <a:bodyPr/>
          <a:lstStyle/>
          <a:p>
            <a:fld id="{B8DDED11-4E6A-458B-81D8-9F1C5BA9B72E}" type="datetimeFigureOut">
              <a:rPr lang="en-US" smtClean="0"/>
              <a:t>11/17/2022</a:t>
            </a:fld>
            <a:endParaRPr lang="en-US"/>
          </a:p>
        </p:txBody>
      </p:sp>
      <p:sp>
        <p:nvSpPr>
          <p:cNvPr id="5" name="Footer Placeholder 4">
            <a:extLst>
              <a:ext uri="{FF2B5EF4-FFF2-40B4-BE49-F238E27FC236}">
                <a16:creationId xmlns:a16="http://schemas.microsoft.com/office/drawing/2014/main" id="{86FCA0A3-5F83-4EF0-91AB-A7B5E0318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D2E2B8-AD8B-4995-ABB8-023BE8772943}"/>
              </a:ext>
            </a:extLst>
          </p:cNvPr>
          <p:cNvSpPr>
            <a:spLocks noGrp="1"/>
          </p:cNvSpPr>
          <p:nvPr>
            <p:ph type="sldNum" sz="quarter" idx="12"/>
          </p:nvPr>
        </p:nvSpPr>
        <p:spPr/>
        <p:txBody>
          <a:bodyPr/>
          <a:lstStyle/>
          <a:p>
            <a:fld id="{A854E95A-2724-4C32-8805-4CA84F67F66A}" type="slidenum">
              <a:rPr lang="en-US" smtClean="0"/>
              <a:t>‹#›</a:t>
            </a:fld>
            <a:endParaRPr lang="en-US"/>
          </a:p>
        </p:txBody>
      </p:sp>
    </p:spTree>
    <p:extLst>
      <p:ext uri="{BB962C8B-B14F-4D97-AF65-F5344CB8AC3E}">
        <p14:creationId xmlns:p14="http://schemas.microsoft.com/office/powerpoint/2010/main" val="151298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76" Type="http://schemas.openxmlformats.org/officeDocument/2006/relationships/slideLayout" Target="../slideLayouts/slideLayout87.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82"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81" Type="http://schemas.openxmlformats.org/officeDocument/2006/relationships/slideLayout" Target="../slideLayouts/slideLayout9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77" Type="http://schemas.openxmlformats.org/officeDocument/2006/relationships/slideLayout" Target="../slideLayouts/slideLayout88.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80" Type="http://schemas.openxmlformats.org/officeDocument/2006/relationships/slideLayout" Target="../slideLayouts/slideLayout91.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83"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800">
                <a:solidFill>
                  <a:schemeClr val="bg1"/>
                </a:solidFill>
                <a:latin typeface="Open Sans" pitchFamily="2" charset="0"/>
                <a:cs typeface="Open Sans" pitchFamily="2" charset="0"/>
              </a:defRPr>
            </a:lvl1pPr>
          </a:lstStyle>
          <a:p>
            <a:fld id="{5ECCB86A-3665-5147-BAC9-7BEF9D6DEA03}" type="datetimeFigureOut">
              <a:rPr lang="en-US" smtClean="0"/>
              <a:pPr/>
              <a:t>11/17/2022</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bg1"/>
                </a:solidFill>
                <a:latin typeface="Open Sans" pitchFamily="2" charset="0"/>
                <a:cs typeface="Open Sans" pitchFamily="2" charset="0"/>
              </a:defRPr>
            </a:lvl1pPr>
          </a:lstStyle>
          <a:p>
            <a:fld id="{AE28451E-F2BC-8240-B99D-B1C92C439287}" type="slidenum">
              <a:rPr lang="en-US" smtClean="0"/>
              <a:pPr/>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userDrawn="1"/>
        </p:nvPicPr>
        <p:blipFill>
          <a:blip r:embed="rId14"/>
          <a:stretch>
            <a:fillRect/>
          </a:stretch>
        </p:blipFill>
        <p:spPr>
          <a:xfrm>
            <a:off x="12192000" y="0"/>
            <a:ext cx="901700" cy="4508500"/>
          </a:xfrm>
          <a:prstGeom prst="rect">
            <a:avLst/>
          </a:prstGeom>
        </p:spPr>
      </p:pic>
    </p:spTree>
    <p:extLst>
      <p:ext uri="{BB962C8B-B14F-4D97-AF65-F5344CB8AC3E}">
        <p14:creationId xmlns:p14="http://schemas.microsoft.com/office/powerpoint/2010/main" val="4077417812"/>
      </p:ext>
    </p:extLst>
  </p:cSld>
  <p:clrMap bg1="lt1" tx1="dk1" bg2="lt2" tx2="dk2" accent1="accent1" accent2="accent2" accent3="accent3" accent4="accent4" accent5="accent5" accent6="accent6" hlink="hlink" folHlink="folHlink"/>
  <p:sldLayoutIdLst>
    <p:sldLayoutId id="2147483659" r:id="rId1"/>
    <p:sldLayoutId id="2147483649" r:id="rId2"/>
    <p:sldLayoutId id="2147483650" r:id="rId3"/>
    <p:sldLayoutId id="2147483652" r:id="rId4"/>
    <p:sldLayoutId id="2147483657" r:id="rId5"/>
    <p:sldLayoutId id="2147483653" r:id="rId6"/>
    <p:sldLayoutId id="2147483658" r:id="rId7"/>
    <p:sldLayoutId id="2147483654" r:id="rId8"/>
    <p:sldLayoutId id="2147483655" r:id="rId9"/>
    <p:sldLayoutId id="2147483660" r:id="rId10"/>
    <p:sldLayoutId id="2147483661" r:id="rId11"/>
  </p:sldLayoutIdLst>
  <p:txStyles>
    <p:titleStyle>
      <a:lvl1pPr algn="l" defTabSz="914400" rtl="0" eaLnBrk="1" latinLnBrk="0" hangingPunct="1">
        <a:lnSpc>
          <a:spcPct val="90000"/>
        </a:lnSpc>
        <a:spcBef>
          <a:spcPct val="0"/>
        </a:spcBef>
        <a:buNone/>
        <a:defRPr sz="2800" b="1" i="0" kern="1200" spc="120" baseline="0">
          <a:solidFill>
            <a:schemeClr val="bg1"/>
          </a:solidFill>
          <a:latin typeface="Open Sans Light" pitchFamily="2" charset="0"/>
          <a:ea typeface="+mj-ea"/>
          <a:cs typeface="Open Sans Light"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09995222"/>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 id="2147483699" r:id="rId34"/>
    <p:sldLayoutId id="2147483700" r:id="rId35"/>
    <p:sldLayoutId id="2147483701" r:id="rId36"/>
    <p:sldLayoutId id="2147483702" r:id="rId37"/>
    <p:sldLayoutId id="2147483703" r:id="rId38"/>
    <p:sldLayoutId id="2147483704" r:id="rId39"/>
    <p:sldLayoutId id="2147483705" r:id="rId40"/>
    <p:sldLayoutId id="2147483706" r:id="rId41"/>
    <p:sldLayoutId id="2147483707" r:id="rId42"/>
    <p:sldLayoutId id="2147483708" r:id="rId43"/>
    <p:sldLayoutId id="2147483709" r:id="rId44"/>
    <p:sldLayoutId id="2147483710" r:id="rId45"/>
    <p:sldLayoutId id="2147483711" r:id="rId46"/>
    <p:sldLayoutId id="2147483712" r:id="rId47"/>
    <p:sldLayoutId id="2147483713" r:id="rId48"/>
    <p:sldLayoutId id="2147483714" r:id="rId49"/>
    <p:sldLayoutId id="2147483715" r:id="rId50"/>
    <p:sldLayoutId id="2147483716" r:id="rId51"/>
    <p:sldLayoutId id="2147483717" r:id="rId52"/>
    <p:sldLayoutId id="2147483718" r:id="rId53"/>
    <p:sldLayoutId id="2147483719" r:id="rId54"/>
    <p:sldLayoutId id="2147483720" r:id="rId55"/>
    <p:sldLayoutId id="2147483721" r:id="rId56"/>
    <p:sldLayoutId id="2147483722" r:id="rId57"/>
    <p:sldLayoutId id="2147483723" r:id="rId58"/>
    <p:sldLayoutId id="2147483724" r:id="rId59"/>
    <p:sldLayoutId id="2147483725" r:id="rId60"/>
    <p:sldLayoutId id="2147483726" r:id="rId61"/>
    <p:sldLayoutId id="2147483727" r:id="rId62"/>
    <p:sldLayoutId id="2147483728" r:id="rId63"/>
    <p:sldLayoutId id="2147483729" r:id="rId64"/>
    <p:sldLayoutId id="2147483730" r:id="rId65"/>
    <p:sldLayoutId id="2147483731" r:id="rId66"/>
    <p:sldLayoutId id="2147483732" r:id="rId67"/>
    <p:sldLayoutId id="2147483733" r:id="rId68"/>
    <p:sldLayoutId id="2147483734" r:id="rId69"/>
    <p:sldLayoutId id="2147483735" r:id="rId70"/>
    <p:sldLayoutId id="2147483736" r:id="rId71"/>
    <p:sldLayoutId id="2147483737" r:id="rId72"/>
    <p:sldLayoutId id="2147483738" r:id="rId73"/>
    <p:sldLayoutId id="2147483739" r:id="rId74"/>
    <p:sldLayoutId id="2147483740" r:id="rId75"/>
    <p:sldLayoutId id="2147483741" r:id="rId76"/>
    <p:sldLayoutId id="2147483742" r:id="rId77"/>
    <p:sldLayoutId id="2147483743" r:id="rId78"/>
    <p:sldLayoutId id="2147483744" r:id="rId79"/>
    <p:sldLayoutId id="2147483745" r:id="rId80"/>
    <p:sldLayoutId id="2147483746"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40.sv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49.sv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keda.sh/" TargetMode="External"/><Relationship Id="rId7" Type="http://schemas.openxmlformats.org/officeDocument/2006/relationships/image" Target="../media/image52.tiff"/><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hyperlink" Target="https://dapr.io/" TargetMode="External"/><Relationship Id="rId9"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7.tiff"/><Relationship Id="rId2" Type="http://schemas.openxmlformats.org/officeDocument/2006/relationships/image" Target="../media/image47.emf"/><Relationship Id="rId1" Type="http://schemas.openxmlformats.org/officeDocument/2006/relationships/slideLayout" Target="../slideLayouts/slideLayout10.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49.sv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7.tiff"/><Relationship Id="rId2" Type="http://schemas.openxmlformats.org/officeDocument/2006/relationships/image" Target="../media/image47.emf"/><Relationship Id="rId1" Type="http://schemas.openxmlformats.org/officeDocument/2006/relationships/slideLayout" Target="../slideLayouts/slideLayout10.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49.sv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svg"/><Relationship Id="rId3" Type="http://schemas.openxmlformats.org/officeDocument/2006/relationships/image" Target="../media/image59.svg"/><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image" Target="../media/image58.png"/><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10.xml"/><Relationship Id="rId6" Type="http://schemas.openxmlformats.org/officeDocument/2006/relationships/image" Target="../media/image51.svg"/><Relationship Id="rId11" Type="http://schemas.openxmlformats.org/officeDocument/2006/relationships/image" Target="../media/image64.png"/><Relationship Id="rId24" Type="http://schemas.openxmlformats.org/officeDocument/2006/relationships/image" Target="../media/image77.svg"/><Relationship Id="rId5" Type="http://schemas.openxmlformats.org/officeDocument/2006/relationships/image" Target="../media/image50.png"/><Relationship Id="rId15" Type="http://schemas.openxmlformats.org/officeDocument/2006/relationships/image" Target="../media/image68.png"/><Relationship Id="rId23" Type="http://schemas.openxmlformats.org/officeDocument/2006/relationships/image" Target="../media/image76.png"/><Relationship Id="rId10" Type="http://schemas.openxmlformats.org/officeDocument/2006/relationships/image" Target="../media/image63.svg"/><Relationship Id="rId19" Type="http://schemas.openxmlformats.org/officeDocument/2006/relationships/image" Target="../media/image72.png"/><Relationship Id="rId4" Type="http://schemas.openxmlformats.org/officeDocument/2006/relationships/hyperlink" Target="https://dapr.io/" TargetMode="External"/><Relationship Id="rId9" Type="http://schemas.openxmlformats.org/officeDocument/2006/relationships/image" Target="../media/image62.png"/><Relationship Id="rId14" Type="http://schemas.openxmlformats.org/officeDocument/2006/relationships/image" Target="../media/image67.svg"/><Relationship Id="rId22" Type="http://schemas.openxmlformats.org/officeDocument/2006/relationships/image" Target="../media/image75.png"/></Relationships>
</file>

<file path=ppt/slides/_rels/slide1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48.png"/><Relationship Id="rId7" Type="http://schemas.openxmlformats.org/officeDocument/2006/relationships/image" Target="../media/image58.png"/><Relationship Id="rId2" Type="http://schemas.openxmlformats.org/officeDocument/2006/relationships/image" Target="../media/image47.emf"/><Relationship Id="rId1" Type="http://schemas.openxmlformats.org/officeDocument/2006/relationships/slideLayout" Target="../slideLayouts/slideLayout10.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49.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svg"/><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56BB20A-49C9-FD36-2105-A386C3F9FA85}"/>
              </a:ext>
            </a:extLst>
          </p:cNvPr>
          <p:cNvSpPr>
            <a:spLocks noGrp="1"/>
          </p:cNvSpPr>
          <p:nvPr>
            <p:ph type="subTitle" idx="1"/>
          </p:nvPr>
        </p:nvSpPr>
        <p:spPr>
          <a:xfrm>
            <a:off x="703729" y="5089364"/>
            <a:ext cx="11488271" cy="1348649"/>
          </a:xfrm>
          <a:gradFill flip="none" rotWithShape="1">
            <a:gsLst>
              <a:gs pos="0">
                <a:srgbClr val="14053A">
                  <a:alpha val="0"/>
                </a:srgbClr>
              </a:gs>
              <a:gs pos="100000">
                <a:srgbClr val="14053A"/>
              </a:gs>
            </a:gsLst>
            <a:lin ang="10800000" scaled="1"/>
            <a:tileRect/>
          </a:gradFill>
        </p:spPr>
        <p:txBody>
          <a:bodyPr anchor="ctr">
            <a:noAutofit/>
          </a:bodyPr>
          <a:lstStyle/>
          <a:p>
            <a:pPr>
              <a:spcAft>
                <a:spcPts val="600"/>
              </a:spcAft>
            </a:pPr>
            <a:r>
              <a:rPr lang="en-US" sz="3200" b="1" dirty="0">
                <a:latin typeface="open sans" panose="020B0606030504020204" pitchFamily="34" charset="0"/>
              </a:rPr>
              <a:t>Azure Container Apps with .NET</a:t>
            </a:r>
          </a:p>
          <a:p>
            <a:r>
              <a:rPr lang="en-US" sz="2400" b="1" dirty="0">
                <a:latin typeface="open sans" panose="020B0606030504020204" pitchFamily="34" charset="0"/>
              </a:rPr>
              <a:t>Anthony Chu – Product Manager</a:t>
            </a:r>
          </a:p>
        </p:txBody>
      </p:sp>
    </p:spTree>
    <p:extLst>
      <p:ext uri="{BB962C8B-B14F-4D97-AF65-F5344CB8AC3E}">
        <p14:creationId xmlns:p14="http://schemas.microsoft.com/office/powerpoint/2010/main" val="448018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3">
            <a:extLst>
              <a:ext uri="{FF2B5EF4-FFF2-40B4-BE49-F238E27FC236}">
                <a16:creationId xmlns:a16="http://schemas.microsoft.com/office/drawing/2014/main" id="{76C8375E-C91C-D65A-8C5A-7C040F593B6A}"/>
              </a:ext>
            </a:extLst>
          </p:cNvPr>
          <p:cNvSpPr txBox="1">
            <a:spLocks/>
          </p:cNvSpPr>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pc="-49" dirty="0">
                <a:solidFill>
                  <a:schemeClr val="bg1"/>
                </a:solidFill>
                <a:latin typeface="Segoe UI Semibold"/>
              </a:rPr>
              <a:t>Ingress</a:t>
            </a:r>
          </a:p>
        </p:txBody>
      </p:sp>
      <p:sp>
        <p:nvSpPr>
          <p:cNvPr id="44" name="Content Placeholder 3">
            <a:extLst>
              <a:ext uri="{FF2B5EF4-FFF2-40B4-BE49-F238E27FC236}">
                <a16:creationId xmlns:a16="http://schemas.microsoft.com/office/drawing/2014/main" id="{D09B6C55-83C9-A8AB-9A66-97B2896F42B7}"/>
              </a:ext>
            </a:extLst>
          </p:cNvPr>
          <p:cNvSpPr txBox="1">
            <a:spLocks/>
          </p:cNvSpPr>
          <p:nvPr/>
        </p:nvSpPr>
        <p:spPr>
          <a:xfrm>
            <a:off x="596901" y="2573338"/>
            <a:ext cx="3222541"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176"/>
              </a:spcAft>
              <a:buClr>
                <a:srgbClr val="0F78D4"/>
              </a:buClr>
              <a:buSzTx/>
              <a:buFont typeface="Wingdings" panose="05000000000000000000" pitchFamily="2" charset="2"/>
              <a:buNone/>
              <a:defRPr/>
            </a:pPr>
            <a:r>
              <a:rPr lang="en-US" sz="2400" dirty="0">
                <a:solidFill>
                  <a:srgbClr val="FFFFFF"/>
                </a:solidFill>
                <a:latin typeface="Segoe UI"/>
              </a:rPr>
              <a:t>Internal or external visibility with TLS termination and support for HTTP/1.1 and HTTP/2. Also supports TCP.</a:t>
            </a:r>
          </a:p>
        </p:txBody>
      </p:sp>
      <p:sp>
        <p:nvSpPr>
          <p:cNvPr id="45" name="Rectangle 44">
            <a:extLst>
              <a:ext uri="{FF2B5EF4-FFF2-40B4-BE49-F238E27FC236}">
                <a16:creationId xmlns:a16="http://schemas.microsoft.com/office/drawing/2014/main" id="{F14DD393-9959-1E66-CFBC-163CAD4176BE}"/>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46" name="Title 3">
            <a:extLst>
              <a:ext uri="{FF2B5EF4-FFF2-40B4-BE49-F238E27FC236}">
                <a16:creationId xmlns:a16="http://schemas.microsoft.com/office/drawing/2014/main" id="{F61793EA-DC94-FB18-0172-41A0D0B8FA17}"/>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800" spc="-49">
                <a:solidFill>
                  <a:srgbClr val="FFFFFF"/>
                </a:solidFill>
                <a:latin typeface="Segoe UI"/>
              </a:rPr>
              <a:t>Container app 1</a:t>
            </a:r>
          </a:p>
        </p:txBody>
      </p:sp>
      <p:sp>
        <p:nvSpPr>
          <p:cNvPr id="47" name="Rectangle 46">
            <a:extLst>
              <a:ext uri="{FF2B5EF4-FFF2-40B4-BE49-F238E27FC236}">
                <a16:creationId xmlns:a16="http://schemas.microsoft.com/office/drawing/2014/main" id="{6E91AB13-F08F-3EF8-27C1-E810A474303D}"/>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Title 3">
            <a:extLst>
              <a:ext uri="{FF2B5EF4-FFF2-40B4-BE49-F238E27FC236}">
                <a16:creationId xmlns:a16="http://schemas.microsoft.com/office/drawing/2014/main" id="{0F3AECF0-A943-891A-9A7B-6DD7939FA781}"/>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600" spc="-49">
                <a:solidFill>
                  <a:srgbClr val="FFFFFF"/>
                </a:solidFill>
                <a:latin typeface="Segoe UI"/>
              </a:rPr>
              <a:t>Revision 1</a:t>
            </a:r>
          </a:p>
        </p:txBody>
      </p:sp>
      <p:sp>
        <p:nvSpPr>
          <p:cNvPr id="49" name="Title 3">
            <a:extLst>
              <a:ext uri="{FF2B5EF4-FFF2-40B4-BE49-F238E27FC236}">
                <a16:creationId xmlns:a16="http://schemas.microsoft.com/office/drawing/2014/main" id="{4D353AC5-6235-B22E-CDC6-9FF14CE55391}"/>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600" spc="-49">
                <a:solidFill>
                  <a:srgbClr val="FFFFFF"/>
                </a:solidFill>
                <a:latin typeface="Segoe UI"/>
              </a:rPr>
              <a:t>Revision 2</a:t>
            </a:r>
          </a:p>
        </p:txBody>
      </p:sp>
      <p:cxnSp>
        <p:nvCxnSpPr>
          <p:cNvPr id="50" name="Connector: Elbow 49" descr="Arrow pointing from Container app 1, revision 1 to log analytics">
            <a:extLst>
              <a:ext uri="{FF2B5EF4-FFF2-40B4-BE49-F238E27FC236}">
                <a16:creationId xmlns:a16="http://schemas.microsoft.com/office/drawing/2014/main" id="{32AFCA03-F6E1-AD36-A522-F3981F077F5A}"/>
              </a:ext>
            </a:extLst>
          </p:cNvPr>
          <p:cNvCxnSpPr>
            <a:cxnSpLocks/>
          </p:cNvCxnSpPr>
          <p:nvPr/>
        </p:nvCxnSpPr>
        <p:spPr>
          <a:xfrm rot="16200000" flipH="1">
            <a:off x="5923976" y="4088601"/>
            <a:ext cx="1556902" cy="914400"/>
          </a:xfrm>
          <a:prstGeom prst="bentConnector3">
            <a:avLst>
              <a:gd name="adj1" fmla="val 100000"/>
            </a:avLst>
          </a:prstGeom>
          <a:noFill/>
          <a:ln w="19050" cap="rnd" cmpd="sng" algn="ctr">
            <a:solidFill>
              <a:srgbClr val="E6E6E6"/>
            </a:solidFill>
            <a:prstDash val="solid"/>
            <a:headEnd type="arrow" w="lg" len="med"/>
            <a:tailEnd type="none"/>
          </a:ln>
          <a:effectLst/>
        </p:spPr>
      </p:cxnSp>
      <p:cxnSp>
        <p:nvCxnSpPr>
          <p:cNvPr id="51" name="Connector: Elbow 50" descr="Arrow pointing from Container app 2, revision 1 to log analytics">
            <a:extLst>
              <a:ext uri="{FF2B5EF4-FFF2-40B4-BE49-F238E27FC236}">
                <a16:creationId xmlns:a16="http://schemas.microsoft.com/office/drawing/2014/main" id="{8F7B3F2F-3316-C470-5411-EDEACC5967F0}"/>
              </a:ext>
            </a:extLst>
          </p:cNvPr>
          <p:cNvCxnSpPr>
            <a:cxnSpLocks/>
          </p:cNvCxnSpPr>
          <p:nvPr/>
        </p:nvCxnSpPr>
        <p:spPr>
          <a:xfrm rot="5400000">
            <a:off x="8582422" y="4088601"/>
            <a:ext cx="1556902" cy="914400"/>
          </a:xfrm>
          <a:prstGeom prst="bentConnector3">
            <a:avLst>
              <a:gd name="adj1" fmla="val 100000"/>
            </a:avLst>
          </a:prstGeom>
          <a:noFill/>
          <a:ln w="19050" cap="rnd" cmpd="sng" algn="ctr">
            <a:solidFill>
              <a:srgbClr val="E6E6E6"/>
            </a:solidFill>
            <a:prstDash val="solid"/>
            <a:headEnd type="arrow" w="lg" len="med"/>
            <a:tailEnd type="none"/>
          </a:ln>
          <a:effectLst/>
        </p:spPr>
      </p:cxnSp>
      <p:sp>
        <p:nvSpPr>
          <p:cNvPr id="52" name="Rectangle 51">
            <a:extLst>
              <a:ext uri="{FF2B5EF4-FFF2-40B4-BE49-F238E27FC236}">
                <a16:creationId xmlns:a16="http://schemas.microsoft.com/office/drawing/2014/main" id="{4C96445C-27DF-5670-61D3-C7BCC92B7F1A}"/>
              </a:ext>
              <a:ext uri="{C183D7F6-B498-43B3-948B-1728B52AA6E4}">
                <adec:decorative xmlns:adec="http://schemas.microsoft.com/office/drawing/2017/decorative" val="1"/>
              </a:ext>
            </a:extLst>
          </p:cNvPr>
          <p:cNvSpPr/>
          <p:nvPr/>
        </p:nvSpPr>
        <p:spPr bwMode="auto">
          <a:xfrm>
            <a:off x="7159627" y="4990147"/>
            <a:ext cx="1744046" cy="668210"/>
          </a:xfrm>
          <a:prstGeom prst="rect">
            <a:avLst/>
          </a:prstGeom>
          <a:noFill/>
          <a:ln w="38100" cap="flat" cmpd="sng" algn="ctr">
            <a:solidFill>
              <a:srgbClr val="30E5D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Title 3">
            <a:extLst>
              <a:ext uri="{FF2B5EF4-FFF2-40B4-BE49-F238E27FC236}">
                <a16:creationId xmlns:a16="http://schemas.microsoft.com/office/drawing/2014/main" id="{81EA8E54-6E89-BBD3-DE40-36C5FE5F600B}"/>
              </a:ext>
            </a:extLst>
          </p:cNvPr>
          <p:cNvSpPr txBox="1">
            <a:spLocks/>
          </p:cNvSpPr>
          <p:nvPr/>
        </p:nvSpPr>
        <p:spPr>
          <a:xfrm>
            <a:off x="7157750" y="467624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600" spc="-49">
                <a:solidFill>
                  <a:srgbClr val="FFFFFF"/>
                </a:solidFill>
                <a:latin typeface="Segoe UI"/>
              </a:rPr>
              <a:t>Ingress</a:t>
            </a:r>
          </a:p>
        </p:txBody>
      </p:sp>
      <p:pic>
        <p:nvPicPr>
          <p:cNvPr id="54" name="Picture 53" descr="Envoy Logo">
            <a:extLst>
              <a:ext uri="{FF2B5EF4-FFF2-40B4-BE49-F238E27FC236}">
                <a16:creationId xmlns:a16="http://schemas.microsoft.com/office/drawing/2014/main" id="{6C0EF946-E539-ACB2-F372-5A5734585475}"/>
              </a:ext>
            </a:extLst>
          </p:cNvPr>
          <p:cNvPicPr>
            <a:picLocks noChangeAspect="1" noChangeArrowheads="1"/>
          </p:cNvPicPr>
          <p:nvPr/>
        </p:nvPicPr>
        <p:blipFill>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549460" y="5174521"/>
            <a:ext cx="894883" cy="299461"/>
          </a:xfrm>
          <a:prstGeom prst="rect">
            <a:avLst/>
          </a:prstGeom>
          <a:noFill/>
          <a:effectLst/>
          <a:extLst>
            <a:ext uri="{909E8E84-426E-40DD-AFC4-6F175D3DCCD1}">
              <a14:hiddenFill xmlns:a14="http://schemas.microsoft.com/office/drawing/2010/main">
                <a:solidFill>
                  <a:srgbClr val="FFFFFF"/>
                </a:solidFill>
              </a14:hiddenFill>
            </a:ext>
          </a:extLst>
        </p:spPr>
      </p:pic>
      <p:sp>
        <p:nvSpPr>
          <p:cNvPr id="55" name="Title 3">
            <a:extLst>
              <a:ext uri="{FF2B5EF4-FFF2-40B4-BE49-F238E27FC236}">
                <a16:creationId xmlns:a16="http://schemas.microsoft.com/office/drawing/2014/main" id="{9D7BF381-F4C1-D1F3-CF4E-904B2C8EFC30}"/>
              </a:ext>
            </a:extLst>
          </p:cNvPr>
          <p:cNvSpPr txBox="1">
            <a:spLocks/>
          </p:cNvSpPr>
          <p:nvPr/>
        </p:nvSpPr>
        <p:spPr>
          <a:xfrm>
            <a:off x="5665451" y="4476574"/>
            <a:ext cx="422982"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14367">
              <a:lnSpc>
                <a:spcPct val="100000"/>
              </a:lnSpc>
              <a:defRPr/>
            </a:pPr>
            <a:r>
              <a:rPr sz="1600" spc="-49">
                <a:solidFill>
                  <a:srgbClr val="FFFFFF"/>
                </a:solidFill>
                <a:latin typeface="Segoe UI"/>
              </a:rPr>
              <a:t>80%</a:t>
            </a:r>
          </a:p>
        </p:txBody>
      </p:sp>
      <p:sp>
        <p:nvSpPr>
          <p:cNvPr id="56" name="Title 3">
            <a:extLst>
              <a:ext uri="{FF2B5EF4-FFF2-40B4-BE49-F238E27FC236}">
                <a16:creationId xmlns:a16="http://schemas.microsoft.com/office/drawing/2014/main" id="{A3A3A445-B395-C68E-CA56-1F42A1F88FED}"/>
              </a:ext>
            </a:extLst>
          </p:cNvPr>
          <p:cNvSpPr txBox="1">
            <a:spLocks/>
          </p:cNvSpPr>
          <p:nvPr/>
        </p:nvSpPr>
        <p:spPr>
          <a:xfrm>
            <a:off x="9949458" y="4476574"/>
            <a:ext cx="422982"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14367">
              <a:lnSpc>
                <a:spcPct val="100000"/>
              </a:lnSpc>
              <a:defRPr/>
            </a:pPr>
            <a:r>
              <a:rPr sz="1600" spc="-49">
                <a:solidFill>
                  <a:srgbClr val="FFFFFF"/>
                </a:solidFill>
                <a:latin typeface="Segoe UI"/>
              </a:rPr>
              <a:t>20%</a:t>
            </a:r>
          </a:p>
        </p:txBody>
      </p:sp>
      <p:sp>
        <p:nvSpPr>
          <p:cNvPr id="57" name="Title 3">
            <a:extLst>
              <a:ext uri="{FF2B5EF4-FFF2-40B4-BE49-F238E27FC236}">
                <a16:creationId xmlns:a16="http://schemas.microsoft.com/office/drawing/2014/main" id="{92F428F0-C353-D053-ACFD-CB9D8A2FFAC1}"/>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2000" spc="-49">
                <a:solidFill>
                  <a:srgbClr val="FFFFFF"/>
                </a:solidFill>
                <a:latin typeface="Segoe UI"/>
              </a:rPr>
              <a:t>Environment </a:t>
            </a:r>
            <a:r>
              <a:rPr sz="1800" spc="-49">
                <a:solidFill>
                  <a:srgbClr val="FFFFFF"/>
                </a:solidFill>
                <a:latin typeface="Segoe UI"/>
              </a:rPr>
              <a:t>(virtual network boundary)</a:t>
            </a:r>
          </a:p>
        </p:txBody>
      </p:sp>
      <p:sp>
        <p:nvSpPr>
          <p:cNvPr id="58" name="Rectangle 57">
            <a:extLst>
              <a:ext uri="{FF2B5EF4-FFF2-40B4-BE49-F238E27FC236}">
                <a16:creationId xmlns:a16="http://schemas.microsoft.com/office/drawing/2014/main" id="{8941E88B-41AD-6E71-ACAD-A7927EED98EC}"/>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1222DE7E-1656-D123-80BF-73E11D50E928}"/>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A0829766-D077-010B-801F-C2553FD149B2}"/>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1" name="Title 3">
            <a:extLst>
              <a:ext uri="{FF2B5EF4-FFF2-40B4-BE49-F238E27FC236}">
                <a16:creationId xmlns:a16="http://schemas.microsoft.com/office/drawing/2014/main" id="{2B0F6FAE-18CE-2281-922C-204465DBCE54}"/>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400" spc="-49">
                <a:solidFill>
                  <a:srgbClr val="FFFFFF"/>
                </a:solidFill>
                <a:latin typeface="Segoe UI"/>
                <a:cs typeface="Segoe UI"/>
              </a:rPr>
              <a:t>Replica</a:t>
            </a:r>
            <a:endParaRPr>
              <a:solidFill>
                <a:srgbClr val="FFFFFF"/>
              </a:solidFill>
              <a:latin typeface="Segoe UI Semibold"/>
            </a:endParaRPr>
          </a:p>
        </p:txBody>
      </p:sp>
      <p:sp>
        <p:nvSpPr>
          <p:cNvPr id="62" name="Title 3">
            <a:extLst>
              <a:ext uri="{FF2B5EF4-FFF2-40B4-BE49-F238E27FC236}">
                <a16:creationId xmlns:a16="http://schemas.microsoft.com/office/drawing/2014/main" id="{3024A580-1AEB-DC2D-AA7A-0506451FD487}"/>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400" spc="-49">
                <a:solidFill>
                  <a:srgbClr val="FFFFFF"/>
                </a:solidFill>
                <a:latin typeface="Segoe UI"/>
                <a:cs typeface="Segoe UI"/>
              </a:rPr>
              <a:t>Replica</a:t>
            </a:r>
            <a:endParaRPr>
              <a:solidFill>
                <a:srgbClr val="FFFFFF"/>
              </a:solidFill>
              <a:latin typeface="Segoe UI Semibold"/>
            </a:endParaRPr>
          </a:p>
        </p:txBody>
      </p:sp>
      <p:grpSp>
        <p:nvGrpSpPr>
          <p:cNvPr id="63" name="Group 62">
            <a:extLst>
              <a:ext uri="{FF2B5EF4-FFF2-40B4-BE49-F238E27FC236}">
                <a16:creationId xmlns:a16="http://schemas.microsoft.com/office/drawing/2014/main" id="{8F07B5E5-3250-0F2C-1890-44D63339D650}"/>
              </a:ext>
            </a:extLst>
          </p:cNvPr>
          <p:cNvGrpSpPr/>
          <p:nvPr/>
        </p:nvGrpSpPr>
        <p:grpSpPr>
          <a:xfrm>
            <a:off x="4931738" y="2953419"/>
            <a:ext cx="1073970" cy="327195"/>
            <a:chOff x="5488755" y="2895015"/>
            <a:chExt cx="1457381" cy="444005"/>
          </a:xfrm>
        </p:grpSpPr>
        <p:sp>
          <p:nvSpPr>
            <p:cNvPr id="64" name="Rectangle: Rounded Corners 63">
              <a:extLst>
                <a:ext uri="{FF2B5EF4-FFF2-40B4-BE49-F238E27FC236}">
                  <a16:creationId xmlns:a16="http://schemas.microsoft.com/office/drawing/2014/main" id="{2F999D83-F61C-B6D8-DC7D-5B23C3DD7467}"/>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A821E737-3671-D06C-B461-AA73EF33D3E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791852EA-4522-D316-A16E-12CBF84F060D}"/>
                </a:ext>
              </a:extLst>
            </p:cNvPr>
            <p:cNvSpPr/>
            <p:nvPr/>
          </p:nvSpPr>
          <p:spPr bwMode="auto">
            <a:xfrm>
              <a:off x="5558828" y="2895015"/>
              <a:ext cx="1387308" cy="37393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67" name="Rectangle 66">
            <a:extLst>
              <a:ext uri="{FF2B5EF4-FFF2-40B4-BE49-F238E27FC236}">
                <a16:creationId xmlns:a16="http://schemas.microsoft.com/office/drawing/2014/main" id="{82D506D5-59D9-40E5-7E45-78E6A73F2CED}"/>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D9F4FB5F-1367-4E93-6F89-2469B298A7CB}"/>
              </a:ext>
            </a:extLst>
          </p:cNvPr>
          <p:cNvGrpSpPr/>
          <p:nvPr/>
        </p:nvGrpSpPr>
        <p:grpSpPr>
          <a:xfrm>
            <a:off x="6439929" y="2953419"/>
            <a:ext cx="1073970" cy="327195"/>
            <a:chOff x="5488755" y="2895015"/>
            <a:chExt cx="1457381" cy="444005"/>
          </a:xfrm>
        </p:grpSpPr>
        <p:sp>
          <p:nvSpPr>
            <p:cNvPr id="69" name="Rectangle: Rounded Corners 68">
              <a:extLst>
                <a:ext uri="{FF2B5EF4-FFF2-40B4-BE49-F238E27FC236}">
                  <a16:creationId xmlns:a16="http://schemas.microsoft.com/office/drawing/2014/main" id="{01F137DD-8239-9CA3-580F-92E0BD9C47FB}"/>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C2646DA4-038B-5439-E952-0B4B5C838B3F}"/>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22732027-5DBC-31D7-61E2-8BA19C82DD87}"/>
                </a:ext>
              </a:extLst>
            </p:cNvPr>
            <p:cNvSpPr/>
            <p:nvPr/>
          </p:nvSpPr>
          <p:spPr bwMode="auto">
            <a:xfrm>
              <a:off x="5558828" y="2895015"/>
              <a:ext cx="1387308" cy="37393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72" name="Rectangle 71">
            <a:extLst>
              <a:ext uri="{FF2B5EF4-FFF2-40B4-BE49-F238E27FC236}">
                <a16:creationId xmlns:a16="http://schemas.microsoft.com/office/drawing/2014/main" id="{AD6B86F3-4921-7080-0797-ADB5820B8AC2}"/>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73" name="Group 72">
            <a:extLst>
              <a:ext uri="{FF2B5EF4-FFF2-40B4-BE49-F238E27FC236}">
                <a16:creationId xmlns:a16="http://schemas.microsoft.com/office/drawing/2014/main" id="{F772C5FD-82C4-83EC-5088-7478B0C2BDEF}"/>
              </a:ext>
            </a:extLst>
          </p:cNvPr>
          <p:cNvGrpSpPr/>
          <p:nvPr/>
        </p:nvGrpSpPr>
        <p:grpSpPr>
          <a:xfrm>
            <a:off x="8456172" y="2953419"/>
            <a:ext cx="1073970" cy="327195"/>
            <a:chOff x="5488755" y="2895015"/>
            <a:chExt cx="1457381" cy="444005"/>
          </a:xfrm>
        </p:grpSpPr>
        <p:sp>
          <p:nvSpPr>
            <p:cNvPr id="74" name="Rectangle: Rounded Corners 73">
              <a:extLst>
                <a:ext uri="{FF2B5EF4-FFF2-40B4-BE49-F238E27FC236}">
                  <a16:creationId xmlns:a16="http://schemas.microsoft.com/office/drawing/2014/main" id="{2C429D2D-E4CC-A700-9E54-9D3D198E4242}"/>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5" name="Rectangle: Rounded Corners 74">
              <a:extLst>
                <a:ext uri="{FF2B5EF4-FFF2-40B4-BE49-F238E27FC236}">
                  <a16:creationId xmlns:a16="http://schemas.microsoft.com/office/drawing/2014/main" id="{6D98065D-F422-2EC2-93E3-593F4DDF23FF}"/>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6" name="Rectangle: Rounded Corners 75">
              <a:extLst>
                <a:ext uri="{FF2B5EF4-FFF2-40B4-BE49-F238E27FC236}">
                  <a16:creationId xmlns:a16="http://schemas.microsoft.com/office/drawing/2014/main" id="{C1E7418A-E509-D3E6-48DA-A89A25914E40}"/>
                </a:ext>
              </a:extLst>
            </p:cNvPr>
            <p:cNvSpPr/>
            <p:nvPr/>
          </p:nvSpPr>
          <p:spPr bwMode="auto">
            <a:xfrm>
              <a:off x="5558828" y="2895015"/>
              <a:ext cx="1387308" cy="37393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77" name="Rectangle 76">
            <a:extLst>
              <a:ext uri="{FF2B5EF4-FFF2-40B4-BE49-F238E27FC236}">
                <a16:creationId xmlns:a16="http://schemas.microsoft.com/office/drawing/2014/main" id="{FBF699D6-EB9D-175E-D969-1C95682E1A6A}"/>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78" name="Group 77">
            <a:extLst>
              <a:ext uri="{FF2B5EF4-FFF2-40B4-BE49-F238E27FC236}">
                <a16:creationId xmlns:a16="http://schemas.microsoft.com/office/drawing/2014/main" id="{15419994-276D-D502-6FED-409360B2FFF5}"/>
              </a:ext>
            </a:extLst>
          </p:cNvPr>
          <p:cNvGrpSpPr/>
          <p:nvPr/>
        </p:nvGrpSpPr>
        <p:grpSpPr>
          <a:xfrm>
            <a:off x="9964363" y="2953419"/>
            <a:ext cx="1073970" cy="327195"/>
            <a:chOff x="5488755" y="2895015"/>
            <a:chExt cx="1457381" cy="444005"/>
          </a:xfrm>
        </p:grpSpPr>
        <p:sp>
          <p:nvSpPr>
            <p:cNvPr id="79" name="Rectangle: Rounded Corners 78">
              <a:extLst>
                <a:ext uri="{FF2B5EF4-FFF2-40B4-BE49-F238E27FC236}">
                  <a16:creationId xmlns:a16="http://schemas.microsoft.com/office/drawing/2014/main" id="{48537BEF-8744-FFBF-5BB6-87E307D94F0F}"/>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0" name="Rectangle: Rounded Corners 79">
              <a:extLst>
                <a:ext uri="{FF2B5EF4-FFF2-40B4-BE49-F238E27FC236}">
                  <a16:creationId xmlns:a16="http://schemas.microsoft.com/office/drawing/2014/main" id="{1BF168C2-A165-4352-FAF0-7DF65D3A9E61}"/>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1" name="Rectangle: Rounded Corners 80">
              <a:extLst>
                <a:ext uri="{FF2B5EF4-FFF2-40B4-BE49-F238E27FC236}">
                  <a16:creationId xmlns:a16="http://schemas.microsoft.com/office/drawing/2014/main" id="{4B53862E-DFD7-25DF-84DC-AB2E8A1F137D}"/>
                </a:ext>
              </a:extLst>
            </p:cNvPr>
            <p:cNvSpPr/>
            <p:nvPr/>
          </p:nvSpPr>
          <p:spPr bwMode="auto">
            <a:xfrm>
              <a:off x="5558828" y="2895015"/>
              <a:ext cx="1387308" cy="37393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82" name="Title 3">
            <a:extLst>
              <a:ext uri="{FF2B5EF4-FFF2-40B4-BE49-F238E27FC236}">
                <a16:creationId xmlns:a16="http://schemas.microsoft.com/office/drawing/2014/main" id="{2695BDFA-0B9C-9BC2-F06D-18846672C9E1}"/>
              </a:ext>
            </a:extLst>
          </p:cNvPr>
          <p:cNvSpPr txBox="1">
            <a:spLocks/>
          </p:cNvSpPr>
          <p:nvPr/>
        </p:nvSpPr>
        <p:spPr>
          <a:xfrm>
            <a:off x="6287915" y="2414193"/>
            <a:ext cx="872307"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400" spc="-49">
                <a:solidFill>
                  <a:srgbClr val="FFFFFF"/>
                </a:solidFill>
                <a:latin typeface="Segoe UI"/>
                <a:cs typeface="Segoe UI"/>
              </a:rPr>
              <a:t>Replica</a:t>
            </a:r>
            <a:endParaRPr>
              <a:solidFill>
                <a:srgbClr val="FFFFFF"/>
              </a:solidFill>
              <a:latin typeface="Segoe UI Semibold"/>
            </a:endParaRPr>
          </a:p>
        </p:txBody>
      </p:sp>
      <p:sp>
        <p:nvSpPr>
          <p:cNvPr id="83" name="Title 3">
            <a:extLst>
              <a:ext uri="{FF2B5EF4-FFF2-40B4-BE49-F238E27FC236}">
                <a16:creationId xmlns:a16="http://schemas.microsoft.com/office/drawing/2014/main" id="{FD326963-3843-6873-E19A-B9018675225F}"/>
              </a:ext>
            </a:extLst>
          </p:cNvPr>
          <p:cNvSpPr txBox="1">
            <a:spLocks/>
          </p:cNvSpPr>
          <p:nvPr/>
        </p:nvSpPr>
        <p:spPr>
          <a:xfrm>
            <a:off x="9813959" y="2411597"/>
            <a:ext cx="772916"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400" spc="-49">
                <a:solidFill>
                  <a:srgbClr val="FFFFFF"/>
                </a:solidFill>
                <a:latin typeface="Segoe UI"/>
                <a:cs typeface="Segoe UI"/>
              </a:rPr>
              <a:t>Replica</a:t>
            </a:r>
            <a:endParaRPr>
              <a:solidFill>
                <a:srgbClr val="FFFFFF"/>
              </a:solidFill>
              <a:latin typeface="Segoe UI Semibold"/>
            </a:endParaRPr>
          </a:p>
        </p:txBody>
      </p:sp>
    </p:spTree>
    <p:extLst>
      <p:ext uri="{BB962C8B-B14F-4D97-AF65-F5344CB8AC3E}">
        <p14:creationId xmlns:p14="http://schemas.microsoft.com/office/powerpoint/2010/main" val="1544458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3B94-7A17-3C23-530F-592076F94D16}"/>
              </a:ext>
            </a:extLst>
          </p:cNvPr>
          <p:cNvSpPr>
            <a:spLocks noGrp="1"/>
          </p:cNvSpPr>
          <p:nvPr>
            <p:ph type="ctrTitle"/>
          </p:nvPr>
        </p:nvSpPr>
        <p:spPr/>
        <p:txBody>
          <a:bodyPr/>
          <a:lstStyle/>
          <a:p>
            <a:r>
              <a:rPr lang="en-US" dirty="0"/>
              <a:t>Demo</a:t>
            </a:r>
          </a:p>
        </p:txBody>
      </p:sp>
      <p:sp>
        <p:nvSpPr>
          <p:cNvPr id="3" name="Subtitle 2">
            <a:extLst>
              <a:ext uri="{FF2B5EF4-FFF2-40B4-BE49-F238E27FC236}">
                <a16:creationId xmlns:a16="http://schemas.microsoft.com/office/drawing/2014/main" id="{B3E821D1-A203-6989-5B46-A4F984E96CA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01838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Straight Arrow Connector 55">
            <a:extLst>
              <a:ext uri="{FF2B5EF4-FFF2-40B4-BE49-F238E27FC236}">
                <a16:creationId xmlns:a16="http://schemas.microsoft.com/office/drawing/2014/main" id="{C391808A-F5FB-37ED-B1AF-B6062AC7F50A}"/>
              </a:ext>
              <a:ext uri="{C183D7F6-B498-43B3-948B-1728B52AA6E4}">
                <adec:decorative xmlns:adec="http://schemas.microsoft.com/office/drawing/2017/decorative" val="1"/>
              </a:ext>
            </a:extLst>
          </p:cNvPr>
          <p:cNvCxnSpPr>
            <a:cxnSpLocks/>
          </p:cNvCxnSpPr>
          <p:nvPr/>
        </p:nvCxnSpPr>
        <p:spPr>
          <a:xfrm flipV="1">
            <a:off x="4521200" y="1686994"/>
            <a:ext cx="1877" cy="662506"/>
          </a:xfrm>
          <a:prstGeom prst="straightConnector1">
            <a:avLst/>
          </a:prstGeom>
          <a:noFill/>
          <a:ln w="19050" cap="flat" cmpd="sng" algn="ctr">
            <a:solidFill>
              <a:srgbClr val="50E6FF"/>
            </a:solidFill>
            <a:prstDash val="solid"/>
            <a:headEnd type="none"/>
            <a:tailEnd type="arrow" w="lg" len="med"/>
          </a:ln>
          <a:effectLst/>
        </p:spPr>
      </p:cxnSp>
      <p:cxnSp>
        <p:nvCxnSpPr>
          <p:cNvPr id="57" name="Connector: Elbow 56">
            <a:extLst>
              <a:ext uri="{FF2B5EF4-FFF2-40B4-BE49-F238E27FC236}">
                <a16:creationId xmlns:a16="http://schemas.microsoft.com/office/drawing/2014/main" id="{9C5B997A-5B61-0DE6-9E2E-35A475BC9F46}"/>
              </a:ext>
              <a:ext uri="{C183D7F6-B498-43B3-948B-1728B52AA6E4}">
                <adec:decorative xmlns:adec="http://schemas.microsoft.com/office/drawing/2017/decorative" val="1"/>
              </a:ext>
            </a:extLst>
          </p:cNvPr>
          <p:cNvCxnSpPr>
            <a:cxnSpLocks/>
          </p:cNvCxnSpPr>
          <p:nvPr/>
        </p:nvCxnSpPr>
        <p:spPr>
          <a:xfrm rot="5400000" flipH="1" flipV="1">
            <a:off x="4174428" y="5434204"/>
            <a:ext cx="682470" cy="1"/>
          </a:xfrm>
          <a:prstGeom prst="bentConnector3">
            <a:avLst>
              <a:gd name="adj1" fmla="val 50000"/>
            </a:avLst>
          </a:prstGeom>
          <a:noFill/>
          <a:ln w="19050" cap="flat" cmpd="sng" algn="ctr">
            <a:solidFill>
              <a:srgbClr val="50E6FF"/>
            </a:solidFill>
            <a:prstDash val="solid"/>
            <a:headEnd type="none"/>
            <a:tailEnd type="arrow" w="lg" len="med"/>
          </a:ln>
          <a:effectLst/>
        </p:spPr>
      </p:cxnSp>
      <p:grpSp>
        <p:nvGrpSpPr>
          <p:cNvPr id="58" name="Group 57">
            <a:extLst>
              <a:ext uri="{FF2B5EF4-FFF2-40B4-BE49-F238E27FC236}">
                <a16:creationId xmlns:a16="http://schemas.microsoft.com/office/drawing/2014/main" id="{18BCDC9D-C7E5-2A9E-A711-96571769B83C}"/>
              </a:ext>
              <a:ext uri="{C183D7F6-B498-43B3-948B-1728B52AA6E4}">
                <adec:decorative xmlns:adec="http://schemas.microsoft.com/office/drawing/2017/decorative" val="1"/>
              </a:ext>
            </a:extLst>
          </p:cNvPr>
          <p:cNvGrpSpPr/>
          <p:nvPr/>
        </p:nvGrpSpPr>
        <p:grpSpPr>
          <a:xfrm>
            <a:off x="1337108" y="2548193"/>
            <a:ext cx="1328839" cy="1111158"/>
            <a:chOff x="708467" y="2880061"/>
            <a:chExt cx="1328839" cy="1111158"/>
          </a:xfrm>
        </p:grpSpPr>
        <p:pic>
          <p:nvPicPr>
            <p:cNvPr id="59" name="Picture 58">
              <a:extLst>
                <a:ext uri="{FF2B5EF4-FFF2-40B4-BE49-F238E27FC236}">
                  <a16:creationId xmlns:a16="http://schemas.microsoft.com/office/drawing/2014/main" id="{DFFA7656-657F-1C34-4483-EE22C207C28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30884"/>
            <a:stretch/>
          </p:blipFill>
          <p:spPr>
            <a:xfrm>
              <a:off x="708467" y="2880061"/>
              <a:ext cx="1328839" cy="632001"/>
            </a:xfrm>
            <a:prstGeom prst="rect">
              <a:avLst/>
            </a:prstGeom>
          </p:spPr>
        </p:pic>
        <p:sp>
          <p:nvSpPr>
            <p:cNvPr id="60" name="Title 3">
              <a:extLst>
                <a:ext uri="{FF2B5EF4-FFF2-40B4-BE49-F238E27FC236}">
                  <a16:creationId xmlns:a16="http://schemas.microsoft.com/office/drawing/2014/main" id="{DEEC0F2E-8A23-30FC-EACA-56B8C2A9C567}"/>
                </a:ext>
              </a:extLst>
            </p:cNvPr>
            <p:cNvSpPr txBox="1">
              <a:spLocks/>
            </p:cNvSpPr>
            <p:nvPr/>
          </p:nvSpPr>
          <p:spPr>
            <a:xfrm>
              <a:off x="858864" y="3529554"/>
              <a:ext cx="1028043" cy="46166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14367">
                <a:lnSpc>
                  <a:spcPct val="100000"/>
                </a:lnSpc>
                <a:defRPr/>
              </a:pPr>
              <a:r>
                <a:rPr sz="1500" spc="-49">
                  <a:solidFill>
                    <a:srgbClr val="FFFFFF"/>
                  </a:solidFill>
                  <a:latin typeface="Segoe UI Semibold"/>
                </a:rPr>
                <a:t>Azure Cosmos DB</a:t>
              </a:r>
            </a:p>
          </p:txBody>
        </p:sp>
      </p:grpSp>
      <p:grpSp>
        <p:nvGrpSpPr>
          <p:cNvPr id="61" name="Group 60" descr="Azure Cosmos DB icon">
            <a:extLst>
              <a:ext uri="{FF2B5EF4-FFF2-40B4-BE49-F238E27FC236}">
                <a16:creationId xmlns:a16="http://schemas.microsoft.com/office/drawing/2014/main" id="{85CB80AE-EAB4-35EE-3C7F-CDC1C14E8DD2}"/>
              </a:ext>
            </a:extLst>
          </p:cNvPr>
          <p:cNvGrpSpPr/>
          <p:nvPr/>
        </p:nvGrpSpPr>
        <p:grpSpPr>
          <a:xfrm>
            <a:off x="9350074" y="2565909"/>
            <a:ext cx="1328839" cy="1111944"/>
            <a:chOff x="9852908" y="2855399"/>
            <a:chExt cx="1328839" cy="1111944"/>
          </a:xfrm>
        </p:grpSpPr>
        <p:pic>
          <p:nvPicPr>
            <p:cNvPr id="62" name="Picture 61">
              <a:extLst>
                <a:ext uri="{FF2B5EF4-FFF2-40B4-BE49-F238E27FC236}">
                  <a16:creationId xmlns:a16="http://schemas.microsoft.com/office/drawing/2014/main" id="{A047CA10-18A6-97BA-E515-75DCB5CA3DA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30908"/>
            <a:stretch/>
          </p:blipFill>
          <p:spPr>
            <a:xfrm>
              <a:off x="9852908" y="2855399"/>
              <a:ext cx="1328839" cy="631777"/>
            </a:xfrm>
            <a:prstGeom prst="rect">
              <a:avLst/>
            </a:prstGeom>
          </p:spPr>
        </p:pic>
        <p:sp>
          <p:nvSpPr>
            <p:cNvPr id="63" name="Title 3">
              <a:extLst>
                <a:ext uri="{FF2B5EF4-FFF2-40B4-BE49-F238E27FC236}">
                  <a16:creationId xmlns:a16="http://schemas.microsoft.com/office/drawing/2014/main" id="{9551853C-10E2-4E18-6E7F-C0E06CC1CE22}"/>
                </a:ext>
              </a:extLst>
            </p:cNvPr>
            <p:cNvSpPr txBox="1">
              <a:spLocks/>
            </p:cNvSpPr>
            <p:nvPr/>
          </p:nvSpPr>
          <p:spPr>
            <a:xfrm>
              <a:off x="10003305" y="3505678"/>
              <a:ext cx="1028043" cy="46166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14367">
                <a:lnSpc>
                  <a:spcPct val="100000"/>
                </a:lnSpc>
                <a:defRPr/>
              </a:pPr>
              <a:r>
                <a:rPr sz="1500" spc="-49">
                  <a:solidFill>
                    <a:srgbClr val="FFFFFF"/>
                  </a:solidFill>
                  <a:latin typeface="Segoe UI Semibold"/>
                </a:rPr>
                <a:t>Azure Cosmos DB</a:t>
              </a:r>
            </a:p>
          </p:txBody>
        </p:sp>
      </p:grpSp>
      <p:grpSp>
        <p:nvGrpSpPr>
          <p:cNvPr id="64" name="Group 63">
            <a:extLst>
              <a:ext uri="{FF2B5EF4-FFF2-40B4-BE49-F238E27FC236}">
                <a16:creationId xmlns:a16="http://schemas.microsoft.com/office/drawing/2014/main" id="{5691EBF5-8C1B-AE28-EE66-EC80EB611C90}"/>
              </a:ext>
              <a:ext uri="{C183D7F6-B498-43B3-948B-1728B52AA6E4}">
                <adec:decorative xmlns:adec="http://schemas.microsoft.com/office/drawing/2017/decorative" val="1"/>
              </a:ext>
            </a:extLst>
          </p:cNvPr>
          <p:cNvGrpSpPr/>
          <p:nvPr/>
        </p:nvGrpSpPr>
        <p:grpSpPr>
          <a:xfrm>
            <a:off x="7727324" y="2752183"/>
            <a:ext cx="2102476" cy="210407"/>
            <a:chOff x="8132586" y="3061715"/>
            <a:chExt cx="2102476" cy="210407"/>
          </a:xfrm>
        </p:grpSpPr>
        <p:grpSp>
          <p:nvGrpSpPr>
            <p:cNvPr id="65" name="Group 64">
              <a:extLst>
                <a:ext uri="{FF2B5EF4-FFF2-40B4-BE49-F238E27FC236}">
                  <a16:creationId xmlns:a16="http://schemas.microsoft.com/office/drawing/2014/main" id="{CD91307C-3D3A-F0CF-9022-2A51A5381864}"/>
                </a:ext>
              </a:extLst>
            </p:cNvPr>
            <p:cNvGrpSpPr/>
            <p:nvPr/>
          </p:nvGrpSpPr>
          <p:grpSpPr>
            <a:xfrm>
              <a:off x="9639489" y="3061715"/>
              <a:ext cx="159116" cy="210407"/>
              <a:chOff x="7931361" y="4117058"/>
              <a:chExt cx="159116" cy="210407"/>
            </a:xfrm>
          </p:grpSpPr>
          <p:sp>
            <p:nvSpPr>
              <p:cNvPr id="67" name="Rectangle 66">
                <a:extLst>
                  <a:ext uri="{FF2B5EF4-FFF2-40B4-BE49-F238E27FC236}">
                    <a16:creationId xmlns:a16="http://schemas.microsoft.com/office/drawing/2014/main" id="{A2C7864E-105F-C6ED-694E-4CA0F479D54B}"/>
                  </a:ext>
                </a:extLst>
              </p:cNvPr>
              <p:cNvSpPr/>
              <p:nvPr/>
            </p:nvSpPr>
            <p:spPr bwMode="auto">
              <a:xfrm>
                <a:off x="7931361" y="4117058"/>
                <a:ext cx="121409" cy="21040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51782D03-875D-9401-1DA2-CC81479C487C}"/>
                  </a:ext>
                </a:extLst>
              </p:cNvPr>
              <p:cNvGrpSpPr/>
              <p:nvPr/>
            </p:nvGrpSpPr>
            <p:grpSpPr>
              <a:xfrm>
                <a:off x="7931361" y="4134589"/>
                <a:ext cx="159116" cy="172586"/>
                <a:chOff x="9186381" y="1104269"/>
                <a:chExt cx="159116" cy="172586"/>
              </a:xfrm>
            </p:grpSpPr>
            <p:sp>
              <p:nvSpPr>
                <p:cNvPr id="69" name="Oval 68">
                  <a:extLst>
                    <a:ext uri="{FF2B5EF4-FFF2-40B4-BE49-F238E27FC236}">
                      <a16:creationId xmlns:a16="http://schemas.microsoft.com/office/drawing/2014/main" id="{F2758C03-7CC5-1B2E-9479-3AA5EFD47432}"/>
                    </a:ext>
                  </a:extLst>
                </p:cNvPr>
                <p:cNvSpPr/>
                <p:nvPr/>
              </p:nvSpPr>
              <p:spPr bwMode="auto">
                <a:xfrm rot="16200000">
                  <a:off x="9232045" y="1153850"/>
                  <a:ext cx="78067" cy="73423"/>
                </a:xfrm>
                <a:prstGeom prst="ellipse">
                  <a:avLst/>
                </a:prstGeom>
                <a:solidFill>
                  <a:srgbClr val="4DE1FD"/>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highlight>
                      <a:srgbClr val="000000"/>
                    </a:highlight>
                    <a:uLnTx/>
                    <a:uFillTx/>
                    <a:latin typeface="Segoe UI"/>
                    <a:ea typeface="Segoe UI" pitchFamily="34" charset="0"/>
                    <a:cs typeface="Segoe UI" pitchFamily="34" charset="0"/>
                  </a:endParaRPr>
                </a:p>
              </p:txBody>
            </p:sp>
            <p:sp>
              <p:nvSpPr>
                <p:cNvPr id="70" name="Freeform: Shape 283">
                  <a:extLst>
                    <a:ext uri="{FF2B5EF4-FFF2-40B4-BE49-F238E27FC236}">
                      <a16:creationId xmlns:a16="http://schemas.microsoft.com/office/drawing/2014/main" id="{ADDAB0ED-EF1F-19A7-2752-2B80504120D5}"/>
                    </a:ext>
                  </a:extLst>
                </p:cNvPr>
                <p:cNvSpPr/>
                <p:nvPr/>
              </p:nvSpPr>
              <p:spPr bwMode="auto">
                <a:xfrm>
                  <a:off x="9186381" y="1104269"/>
                  <a:ext cx="159116" cy="172586"/>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19050" cap="flat" cmpd="sng" algn="ctr">
                  <a:solidFill>
                    <a:srgbClr val="4DE1F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highlight>
                      <a:srgbClr val="000000"/>
                    </a:highlight>
                    <a:uLnTx/>
                    <a:uFillTx/>
                    <a:latin typeface="Segoe UI"/>
                    <a:ea typeface="Segoe UI" pitchFamily="34" charset="0"/>
                    <a:cs typeface="Segoe UI" pitchFamily="34" charset="0"/>
                  </a:endParaRPr>
                </a:p>
              </p:txBody>
            </p:sp>
          </p:grpSp>
        </p:grpSp>
        <p:cxnSp>
          <p:nvCxnSpPr>
            <p:cNvPr id="66" name="Straight Arrow Connector 65">
              <a:extLst>
                <a:ext uri="{FF2B5EF4-FFF2-40B4-BE49-F238E27FC236}">
                  <a16:creationId xmlns:a16="http://schemas.microsoft.com/office/drawing/2014/main" id="{62CBE362-FF0C-497A-4A02-978F880D0645}"/>
                </a:ext>
                <a:ext uri="{C183D7F6-B498-43B3-948B-1728B52AA6E4}">
                  <adec:decorative xmlns:adec="http://schemas.microsoft.com/office/drawing/2017/decorative" val="1"/>
                </a:ext>
              </a:extLst>
            </p:cNvPr>
            <p:cNvCxnSpPr>
              <a:cxnSpLocks/>
            </p:cNvCxnSpPr>
            <p:nvPr/>
          </p:nvCxnSpPr>
          <p:spPr>
            <a:xfrm>
              <a:off x="8132586" y="3164544"/>
              <a:ext cx="2102476" cy="0"/>
            </a:xfrm>
            <a:prstGeom prst="straightConnector1">
              <a:avLst/>
            </a:prstGeom>
            <a:noFill/>
            <a:ln w="19050" cap="flat" cmpd="sng" algn="ctr">
              <a:solidFill>
                <a:srgbClr val="50E6FF"/>
              </a:solidFill>
              <a:prstDash val="solid"/>
              <a:headEnd type="none"/>
              <a:tailEnd type="none"/>
            </a:ln>
            <a:effectLst/>
          </p:spPr>
        </p:cxnSp>
      </p:grpSp>
      <p:grpSp>
        <p:nvGrpSpPr>
          <p:cNvPr id="71" name="Group 70" descr="Azure service bus topic">
            <a:extLst>
              <a:ext uri="{FF2B5EF4-FFF2-40B4-BE49-F238E27FC236}">
                <a16:creationId xmlns:a16="http://schemas.microsoft.com/office/drawing/2014/main" id="{85322F2E-60E9-BA4F-F802-F5AE8E647346}"/>
              </a:ext>
            </a:extLst>
          </p:cNvPr>
          <p:cNvGrpSpPr/>
          <p:nvPr/>
        </p:nvGrpSpPr>
        <p:grpSpPr>
          <a:xfrm>
            <a:off x="4171408" y="1284793"/>
            <a:ext cx="3143791" cy="423892"/>
            <a:chOff x="4171408" y="1284793"/>
            <a:chExt cx="3143791" cy="423892"/>
          </a:xfrm>
        </p:grpSpPr>
        <p:sp>
          <p:nvSpPr>
            <p:cNvPr id="72" name="Can 11">
              <a:extLst>
                <a:ext uri="{FF2B5EF4-FFF2-40B4-BE49-F238E27FC236}">
                  <a16:creationId xmlns:a16="http://schemas.microsoft.com/office/drawing/2014/main" id="{469CA188-2864-E458-9CB1-E0FDEE68A822}"/>
                </a:ext>
              </a:extLst>
            </p:cNvPr>
            <p:cNvSpPr/>
            <p:nvPr/>
          </p:nvSpPr>
          <p:spPr bwMode="auto">
            <a:xfrm rot="5400000">
              <a:off x="5531358" y="-75157"/>
              <a:ext cx="423892" cy="3143791"/>
            </a:xfrm>
            <a:prstGeom prst="can">
              <a:avLst/>
            </a:prstGeom>
            <a:gradFill flip="none" rotWithShape="1">
              <a:gsLst>
                <a:gs pos="0">
                  <a:srgbClr val="50E6FF">
                    <a:lumMod val="75000"/>
                  </a:srgbClr>
                </a:gs>
                <a:gs pos="100000">
                  <a:srgbClr val="857FD2"/>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 name="Graphic 72">
              <a:extLst>
                <a:ext uri="{FF2B5EF4-FFF2-40B4-BE49-F238E27FC236}">
                  <a16:creationId xmlns:a16="http://schemas.microsoft.com/office/drawing/2014/main" id="{F4D3F3D5-43FA-78C0-A8FD-3D37C2F5CF0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613226" y="1349566"/>
              <a:ext cx="289488" cy="289488"/>
            </a:xfrm>
            <a:prstGeom prst="rect">
              <a:avLst/>
            </a:prstGeom>
          </p:spPr>
        </p:pic>
        <p:sp>
          <p:nvSpPr>
            <p:cNvPr id="74" name="Title 3">
              <a:extLst>
                <a:ext uri="{FF2B5EF4-FFF2-40B4-BE49-F238E27FC236}">
                  <a16:creationId xmlns:a16="http://schemas.microsoft.com/office/drawing/2014/main" id="{F8301AF1-4BF0-7E92-5D55-DE6FDF7314E0}"/>
                </a:ext>
              </a:extLst>
            </p:cNvPr>
            <p:cNvSpPr txBox="1">
              <a:spLocks/>
            </p:cNvSpPr>
            <p:nvPr/>
          </p:nvSpPr>
          <p:spPr>
            <a:xfrm>
              <a:off x="4949838" y="1378894"/>
              <a:ext cx="2028750" cy="2308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500" b="0" i="0" u="none" strike="noStrike" kern="1200" cap="none" spc="-49" normalizeH="0" baseline="0" noProof="0">
                  <a:ln w="3175">
                    <a:noFill/>
                  </a:ln>
                  <a:solidFill>
                    <a:srgbClr val="FFFFFF"/>
                  </a:solidFill>
                  <a:effectLst/>
                  <a:uLnTx/>
                  <a:uFillTx/>
                  <a:latin typeface="Segoe UI Semibold"/>
                  <a:ea typeface="+mn-ea"/>
                  <a:cs typeface="Segoe UI" pitchFamily="34" charset="0"/>
                </a:rPr>
                <a:t>Azure Service Bus Topic</a:t>
              </a:r>
            </a:p>
          </p:txBody>
        </p:sp>
      </p:grpSp>
      <p:grpSp>
        <p:nvGrpSpPr>
          <p:cNvPr id="75" name="Group 74">
            <a:extLst>
              <a:ext uri="{FF2B5EF4-FFF2-40B4-BE49-F238E27FC236}">
                <a16:creationId xmlns:a16="http://schemas.microsoft.com/office/drawing/2014/main" id="{B52E8323-1316-DB93-6DEF-D1DA91CACAF8}"/>
              </a:ext>
              <a:ext uri="{C183D7F6-B498-43B3-948B-1728B52AA6E4}">
                <adec:decorative xmlns:adec="http://schemas.microsoft.com/office/drawing/2017/decorative" val="1"/>
              </a:ext>
            </a:extLst>
          </p:cNvPr>
          <p:cNvGrpSpPr/>
          <p:nvPr/>
        </p:nvGrpSpPr>
        <p:grpSpPr>
          <a:xfrm>
            <a:off x="2220003" y="2747501"/>
            <a:ext cx="1424718" cy="210407"/>
            <a:chOff x="1830175" y="3061715"/>
            <a:chExt cx="1424718" cy="210407"/>
          </a:xfrm>
        </p:grpSpPr>
        <p:grpSp>
          <p:nvGrpSpPr>
            <p:cNvPr id="76" name="Group 75">
              <a:extLst>
                <a:ext uri="{FF2B5EF4-FFF2-40B4-BE49-F238E27FC236}">
                  <a16:creationId xmlns:a16="http://schemas.microsoft.com/office/drawing/2014/main" id="{856E0C90-D1EA-6BCC-8BA1-515B11DED383}"/>
                </a:ext>
              </a:extLst>
            </p:cNvPr>
            <p:cNvGrpSpPr/>
            <p:nvPr/>
          </p:nvGrpSpPr>
          <p:grpSpPr>
            <a:xfrm>
              <a:off x="2265840" y="3061715"/>
              <a:ext cx="159116" cy="210407"/>
              <a:chOff x="7714086" y="4117058"/>
              <a:chExt cx="159116" cy="210407"/>
            </a:xfrm>
          </p:grpSpPr>
          <p:sp>
            <p:nvSpPr>
              <p:cNvPr id="78" name="Rectangle 77">
                <a:extLst>
                  <a:ext uri="{FF2B5EF4-FFF2-40B4-BE49-F238E27FC236}">
                    <a16:creationId xmlns:a16="http://schemas.microsoft.com/office/drawing/2014/main" id="{0C6AFC66-223F-5CDA-CA23-F94CCC21D17B}"/>
                  </a:ext>
                </a:extLst>
              </p:cNvPr>
              <p:cNvSpPr/>
              <p:nvPr/>
            </p:nvSpPr>
            <p:spPr bwMode="auto">
              <a:xfrm>
                <a:off x="7714086" y="4117058"/>
                <a:ext cx="121409" cy="21040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9" name="Group 78">
                <a:extLst>
                  <a:ext uri="{FF2B5EF4-FFF2-40B4-BE49-F238E27FC236}">
                    <a16:creationId xmlns:a16="http://schemas.microsoft.com/office/drawing/2014/main" id="{9AE23F3B-22B3-E212-842C-2020B347C758}"/>
                  </a:ext>
                </a:extLst>
              </p:cNvPr>
              <p:cNvGrpSpPr/>
              <p:nvPr/>
            </p:nvGrpSpPr>
            <p:grpSpPr>
              <a:xfrm>
                <a:off x="7714086" y="4134589"/>
                <a:ext cx="159116" cy="172586"/>
                <a:chOff x="8969106" y="1104269"/>
                <a:chExt cx="159116" cy="172586"/>
              </a:xfrm>
            </p:grpSpPr>
            <p:sp>
              <p:nvSpPr>
                <p:cNvPr id="80" name="Oval 79">
                  <a:extLst>
                    <a:ext uri="{FF2B5EF4-FFF2-40B4-BE49-F238E27FC236}">
                      <a16:creationId xmlns:a16="http://schemas.microsoft.com/office/drawing/2014/main" id="{DBDCD05C-54BD-4B61-D1D7-69FAF06E4937}"/>
                    </a:ext>
                  </a:extLst>
                </p:cNvPr>
                <p:cNvSpPr/>
                <p:nvPr/>
              </p:nvSpPr>
              <p:spPr bwMode="auto">
                <a:xfrm rot="16200000">
                  <a:off x="9014770" y="1153850"/>
                  <a:ext cx="78067" cy="73423"/>
                </a:xfrm>
                <a:prstGeom prst="ellipse">
                  <a:avLst/>
                </a:prstGeom>
                <a:solidFill>
                  <a:srgbClr val="4DE1FD"/>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highlight>
                      <a:srgbClr val="000000"/>
                    </a:highlight>
                    <a:uLnTx/>
                    <a:uFillTx/>
                    <a:latin typeface="Segoe UI"/>
                    <a:ea typeface="Segoe UI" pitchFamily="34" charset="0"/>
                    <a:cs typeface="Segoe UI" pitchFamily="34" charset="0"/>
                  </a:endParaRPr>
                </a:p>
              </p:txBody>
            </p:sp>
            <p:sp>
              <p:nvSpPr>
                <p:cNvPr id="81" name="Freeform: Shape 80">
                  <a:extLst>
                    <a:ext uri="{FF2B5EF4-FFF2-40B4-BE49-F238E27FC236}">
                      <a16:creationId xmlns:a16="http://schemas.microsoft.com/office/drawing/2014/main" id="{2D3512F2-091A-1DFF-3B59-B6C95F066B68}"/>
                    </a:ext>
                  </a:extLst>
                </p:cNvPr>
                <p:cNvSpPr/>
                <p:nvPr/>
              </p:nvSpPr>
              <p:spPr bwMode="auto">
                <a:xfrm>
                  <a:off x="8969106" y="1104269"/>
                  <a:ext cx="159116" cy="172586"/>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19050" cap="flat" cmpd="sng" algn="ctr">
                  <a:solidFill>
                    <a:srgbClr val="4DE1F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highlight>
                      <a:srgbClr val="000000"/>
                    </a:highlight>
                    <a:uLnTx/>
                    <a:uFillTx/>
                    <a:latin typeface="Segoe UI"/>
                    <a:ea typeface="Segoe UI" pitchFamily="34" charset="0"/>
                    <a:cs typeface="Segoe UI" pitchFamily="34" charset="0"/>
                  </a:endParaRPr>
                </a:p>
              </p:txBody>
            </p:sp>
          </p:grpSp>
        </p:grpSp>
        <p:cxnSp>
          <p:nvCxnSpPr>
            <p:cNvPr id="77" name="Straight Arrow Connector 76">
              <a:extLst>
                <a:ext uri="{FF2B5EF4-FFF2-40B4-BE49-F238E27FC236}">
                  <a16:creationId xmlns:a16="http://schemas.microsoft.com/office/drawing/2014/main" id="{2AE392C6-5986-C6EC-1EC4-653809FE9767}"/>
                </a:ext>
                <a:ext uri="{C183D7F6-B498-43B3-948B-1728B52AA6E4}">
                  <adec:decorative xmlns:adec="http://schemas.microsoft.com/office/drawing/2017/decorative" val="1"/>
                </a:ext>
              </a:extLst>
            </p:cNvPr>
            <p:cNvCxnSpPr>
              <a:cxnSpLocks/>
            </p:cNvCxnSpPr>
            <p:nvPr/>
          </p:nvCxnSpPr>
          <p:spPr>
            <a:xfrm>
              <a:off x="1830175" y="3169917"/>
              <a:ext cx="1424718" cy="0"/>
            </a:xfrm>
            <a:prstGeom prst="straightConnector1">
              <a:avLst/>
            </a:prstGeom>
            <a:noFill/>
            <a:ln w="19050" cap="flat" cmpd="sng" algn="ctr">
              <a:solidFill>
                <a:srgbClr val="50E6FF"/>
              </a:solidFill>
              <a:prstDash val="solid"/>
              <a:headEnd type="none"/>
              <a:tailEnd type="none"/>
            </a:ln>
            <a:effectLst/>
          </p:spPr>
        </p:cxnSp>
      </p:grpSp>
      <p:cxnSp>
        <p:nvCxnSpPr>
          <p:cNvPr id="82" name="Straight Arrow Connector 81">
            <a:extLst>
              <a:ext uri="{FF2B5EF4-FFF2-40B4-BE49-F238E27FC236}">
                <a16:creationId xmlns:a16="http://schemas.microsoft.com/office/drawing/2014/main" id="{6390EDDE-B9EB-23F1-52AE-9864A3537171}"/>
              </a:ext>
              <a:ext uri="{C183D7F6-B498-43B3-948B-1728B52AA6E4}">
                <adec:decorative xmlns:adec="http://schemas.microsoft.com/office/drawing/2017/decorative" val="1"/>
              </a:ext>
            </a:extLst>
          </p:cNvPr>
          <p:cNvCxnSpPr>
            <a:cxnSpLocks/>
          </p:cNvCxnSpPr>
          <p:nvPr/>
        </p:nvCxnSpPr>
        <p:spPr>
          <a:xfrm>
            <a:off x="6927855" y="1712804"/>
            <a:ext cx="0" cy="623310"/>
          </a:xfrm>
          <a:prstGeom prst="straightConnector1">
            <a:avLst/>
          </a:prstGeom>
          <a:noFill/>
          <a:ln w="19050" cap="flat" cmpd="sng" algn="ctr">
            <a:solidFill>
              <a:srgbClr val="50E6FF"/>
            </a:solidFill>
            <a:prstDash val="solid"/>
            <a:headEnd type="none"/>
            <a:tailEnd type="arrow" w="lg" len="med"/>
          </a:ln>
          <a:effectLst/>
        </p:spPr>
      </p:cxnSp>
      <p:sp>
        <p:nvSpPr>
          <p:cNvPr id="83" name="Title 1">
            <a:extLst>
              <a:ext uri="{FF2B5EF4-FFF2-40B4-BE49-F238E27FC236}">
                <a16:creationId xmlns:a16="http://schemas.microsoft.com/office/drawing/2014/main" id="{2CA4EF9E-7F21-0B56-835C-691E6D02AB81}"/>
              </a:ext>
            </a:extLst>
          </p:cNvPr>
          <p:cNvSpPr txBox="1">
            <a:spLocks/>
          </p:cNvSpPr>
          <p:nvPr/>
        </p:nvSpPr>
        <p:spPr>
          <a:xfrm>
            <a:off x="579037" y="435178"/>
            <a:ext cx="11017250"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spcBef>
                <a:spcPts val="1200"/>
              </a:spcBef>
              <a:defRPr/>
            </a:pPr>
            <a:r>
              <a:rPr lang="en-US" b="1">
                <a:gradFill>
                  <a:gsLst>
                    <a:gs pos="0">
                      <a:srgbClr val="50E6FF"/>
                    </a:gs>
                    <a:gs pos="100000">
                      <a:srgbClr val="8661C5"/>
                    </a:gs>
                  </a:gsLst>
                  <a:lin ang="2700000" scaled="1"/>
                </a:gradFill>
                <a:latin typeface="Segoe UI Semibold"/>
              </a:rPr>
              <a:t>Serverless microservices: Contoso Retail</a:t>
            </a:r>
          </a:p>
        </p:txBody>
      </p:sp>
      <p:grpSp>
        <p:nvGrpSpPr>
          <p:cNvPr id="84" name="Group 83" descr="end user icon">
            <a:extLst>
              <a:ext uri="{FF2B5EF4-FFF2-40B4-BE49-F238E27FC236}">
                <a16:creationId xmlns:a16="http://schemas.microsoft.com/office/drawing/2014/main" id="{B3A495CD-D89B-6C9A-8F63-BB7D563F2B99}"/>
              </a:ext>
            </a:extLst>
          </p:cNvPr>
          <p:cNvGrpSpPr/>
          <p:nvPr/>
        </p:nvGrpSpPr>
        <p:grpSpPr>
          <a:xfrm>
            <a:off x="4171408" y="5832585"/>
            <a:ext cx="738822" cy="685531"/>
            <a:chOff x="4254300" y="5852707"/>
            <a:chExt cx="738822" cy="685531"/>
          </a:xfrm>
        </p:grpSpPr>
        <p:sp>
          <p:nvSpPr>
            <p:cNvPr id="85" name="Title 3">
              <a:extLst>
                <a:ext uri="{FF2B5EF4-FFF2-40B4-BE49-F238E27FC236}">
                  <a16:creationId xmlns:a16="http://schemas.microsoft.com/office/drawing/2014/main" id="{330CF6C8-75BF-F017-4E98-FFF9C83BFE70}"/>
                </a:ext>
              </a:extLst>
            </p:cNvPr>
            <p:cNvSpPr txBox="1">
              <a:spLocks/>
            </p:cNvSpPr>
            <p:nvPr/>
          </p:nvSpPr>
          <p:spPr>
            <a:xfrm>
              <a:off x="4254300" y="6307406"/>
              <a:ext cx="738822" cy="2308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14367">
                <a:lnSpc>
                  <a:spcPct val="100000"/>
                </a:lnSpc>
                <a:defRPr/>
              </a:pPr>
              <a:r>
                <a:rPr sz="1500" spc="-49">
                  <a:solidFill>
                    <a:srgbClr val="FFFFFF"/>
                  </a:solidFill>
                  <a:latin typeface="Segoe UI Semibold"/>
                </a:rPr>
                <a:t>End user</a:t>
              </a:r>
            </a:p>
          </p:txBody>
        </p:sp>
        <p:grpSp>
          <p:nvGrpSpPr>
            <p:cNvPr id="86" name="person" descr="person">
              <a:extLst>
                <a:ext uri="{FF2B5EF4-FFF2-40B4-BE49-F238E27FC236}">
                  <a16:creationId xmlns:a16="http://schemas.microsoft.com/office/drawing/2014/main" id="{7E8A13C6-6456-BF4A-A356-F2FE8DD1252B}"/>
                </a:ext>
              </a:extLst>
            </p:cNvPr>
            <p:cNvGrpSpPr/>
            <p:nvPr/>
          </p:nvGrpSpPr>
          <p:grpSpPr>
            <a:xfrm>
              <a:off x="4461695" y="5852707"/>
              <a:ext cx="282796" cy="342228"/>
              <a:chOff x="5517875" y="3368919"/>
              <a:chExt cx="233375" cy="282423"/>
            </a:xfrm>
            <a:solidFill>
              <a:srgbClr val="64DEFC"/>
            </a:solidFill>
          </p:grpSpPr>
          <p:sp>
            <p:nvSpPr>
              <p:cNvPr id="87" name="Freeform: Shape 86">
                <a:extLst>
                  <a:ext uri="{FF2B5EF4-FFF2-40B4-BE49-F238E27FC236}">
                    <a16:creationId xmlns:a16="http://schemas.microsoft.com/office/drawing/2014/main" id="{0C7E764A-D06C-DD67-BD55-6D2D5820A155}"/>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endParaRPr lang="en-US">
                  <a:solidFill>
                    <a:srgbClr val="FFFFFF"/>
                  </a:solidFill>
                  <a:latin typeface="Segoe UI"/>
                </a:endParaRPr>
              </a:p>
            </p:txBody>
          </p:sp>
          <p:sp>
            <p:nvSpPr>
              <p:cNvPr id="88" name="Freeform: Shape 87">
                <a:extLst>
                  <a:ext uri="{FF2B5EF4-FFF2-40B4-BE49-F238E27FC236}">
                    <a16:creationId xmlns:a16="http://schemas.microsoft.com/office/drawing/2014/main" id="{CED5FD8D-04F1-1DBF-C355-95EF98520185}"/>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endParaRPr lang="en-US">
                  <a:solidFill>
                    <a:srgbClr val="FFFFFF"/>
                  </a:solidFill>
                  <a:latin typeface="Segoe UI"/>
                </a:endParaRPr>
              </a:p>
            </p:txBody>
          </p:sp>
        </p:grpSp>
      </p:grpSp>
      <p:sp>
        <p:nvSpPr>
          <p:cNvPr id="89" name="Rectangle 88">
            <a:extLst>
              <a:ext uri="{FF2B5EF4-FFF2-40B4-BE49-F238E27FC236}">
                <a16:creationId xmlns:a16="http://schemas.microsoft.com/office/drawing/2014/main" id="{9BC8A383-BF82-2310-87A2-8AC649A9CBD0}"/>
              </a:ext>
              <a:ext uri="{C183D7F6-B498-43B3-948B-1728B52AA6E4}">
                <adec:decorative xmlns:adec="http://schemas.microsoft.com/office/drawing/2017/decorative" val="1"/>
              </a:ext>
            </a:extLst>
          </p:cNvPr>
          <p:cNvSpPr/>
          <p:nvPr/>
        </p:nvSpPr>
        <p:spPr bwMode="auto">
          <a:xfrm>
            <a:off x="2921570" y="2150066"/>
            <a:ext cx="6172881" cy="3320082"/>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90" name="Title 3">
            <a:extLst>
              <a:ext uri="{FF2B5EF4-FFF2-40B4-BE49-F238E27FC236}">
                <a16:creationId xmlns:a16="http://schemas.microsoft.com/office/drawing/2014/main" id="{D04C4E9D-DD19-6106-ED21-8571E7E7B6F6}"/>
              </a:ext>
            </a:extLst>
          </p:cNvPr>
          <p:cNvSpPr txBox="1">
            <a:spLocks/>
          </p:cNvSpPr>
          <p:nvPr/>
        </p:nvSpPr>
        <p:spPr>
          <a:xfrm>
            <a:off x="6709696" y="5546011"/>
            <a:ext cx="2617359" cy="2308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500" spc="-49">
                <a:solidFill>
                  <a:srgbClr val="FFFFFF"/>
                </a:solidFill>
                <a:latin typeface="Segoe UI Semibold"/>
              </a:rPr>
              <a:t>Container Apps Environment</a:t>
            </a:r>
          </a:p>
        </p:txBody>
      </p:sp>
      <p:grpSp>
        <p:nvGrpSpPr>
          <p:cNvPr id="91" name="Group 90">
            <a:extLst>
              <a:ext uri="{FF2B5EF4-FFF2-40B4-BE49-F238E27FC236}">
                <a16:creationId xmlns:a16="http://schemas.microsoft.com/office/drawing/2014/main" id="{C78E34FF-2360-0F48-89C1-D4E048DB9CF3}"/>
              </a:ext>
            </a:extLst>
          </p:cNvPr>
          <p:cNvGrpSpPr/>
          <p:nvPr/>
        </p:nvGrpSpPr>
        <p:grpSpPr>
          <a:xfrm>
            <a:off x="3888477" y="2582811"/>
            <a:ext cx="1205760" cy="685800"/>
            <a:chOff x="4313413" y="2468557"/>
            <a:chExt cx="1205760" cy="685800"/>
          </a:xfrm>
        </p:grpSpPr>
        <p:sp>
          <p:nvSpPr>
            <p:cNvPr id="92" name="Rectangle 91">
              <a:extLst>
                <a:ext uri="{FF2B5EF4-FFF2-40B4-BE49-F238E27FC236}">
                  <a16:creationId xmlns:a16="http://schemas.microsoft.com/office/drawing/2014/main" id="{400DA6C4-ECF4-727F-EF32-B37915D080BA}"/>
                </a:ext>
                <a:ext uri="{C183D7F6-B498-43B3-948B-1728B52AA6E4}">
                  <adec:decorative xmlns:adec="http://schemas.microsoft.com/office/drawing/2017/decorative" val="1"/>
                </a:ext>
              </a:extLst>
            </p:cNvPr>
            <p:cNvSpPr/>
            <p:nvPr/>
          </p:nvSpPr>
          <p:spPr bwMode="auto">
            <a:xfrm>
              <a:off x="4319853" y="2468557"/>
              <a:ext cx="1199320" cy="685800"/>
            </a:xfrm>
            <a:prstGeom prst="rect">
              <a:avLst/>
            </a:prstGeom>
            <a:solidFill>
              <a:srgbClr val="000000"/>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93" name="Graphic 92" descr="Azure Container Apps icon">
              <a:extLst>
                <a:ext uri="{FF2B5EF4-FFF2-40B4-BE49-F238E27FC236}">
                  <a16:creationId xmlns:a16="http://schemas.microsoft.com/office/drawing/2014/main" id="{C2046EB0-113B-1903-D17C-169988B39955}"/>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4736233" y="2548193"/>
              <a:ext cx="360932" cy="360932"/>
            </a:xfrm>
            <a:prstGeom prst="rect">
              <a:avLst/>
            </a:prstGeom>
          </p:spPr>
        </p:pic>
        <p:sp>
          <p:nvSpPr>
            <p:cNvPr id="94" name="Title 3">
              <a:extLst>
                <a:ext uri="{FF2B5EF4-FFF2-40B4-BE49-F238E27FC236}">
                  <a16:creationId xmlns:a16="http://schemas.microsoft.com/office/drawing/2014/main" id="{532AFD25-ADC5-AF98-31B1-A54209529A1D}"/>
                </a:ext>
              </a:extLst>
            </p:cNvPr>
            <p:cNvSpPr txBox="1">
              <a:spLocks/>
            </p:cNvSpPr>
            <p:nvPr/>
          </p:nvSpPr>
          <p:spPr>
            <a:xfrm>
              <a:off x="4313413" y="2957908"/>
              <a:ext cx="1157149" cy="1692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49" normalizeH="0" baseline="0" noProof="0">
                  <a:ln w="3175">
                    <a:noFill/>
                  </a:ln>
                  <a:solidFill>
                    <a:srgbClr val="FFFFFF"/>
                  </a:solidFill>
                  <a:effectLst/>
                  <a:uLnTx/>
                  <a:uFillTx/>
                  <a:latin typeface="Segoe UI Semibold"/>
                  <a:ea typeface="+mn-ea"/>
                  <a:cs typeface="Segoe UI" pitchFamily="34" charset="0"/>
                </a:rPr>
                <a:t>Order Service</a:t>
              </a:r>
            </a:p>
          </p:txBody>
        </p:sp>
      </p:grpSp>
      <p:grpSp>
        <p:nvGrpSpPr>
          <p:cNvPr id="95" name="Group 94">
            <a:extLst>
              <a:ext uri="{FF2B5EF4-FFF2-40B4-BE49-F238E27FC236}">
                <a16:creationId xmlns:a16="http://schemas.microsoft.com/office/drawing/2014/main" id="{6A3E9DC7-40CF-3842-3400-7790396F7EC7}"/>
              </a:ext>
            </a:extLst>
          </p:cNvPr>
          <p:cNvGrpSpPr/>
          <p:nvPr/>
        </p:nvGrpSpPr>
        <p:grpSpPr>
          <a:xfrm>
            <a:off x="6323529" y="2582075"/>
            <a:ext cx="1199320" cy="685800"/>
            <a:chOff x="6459122" y="2472483"/>
            <a:chExt cx="1199320" cy="685800"/>
          </a:xfrm>
        </p:grpSpPr>
        <p:sp>
          <p:nvSpPr>
            <p:cNvPr id="96" name="Rectangle 95">
              <a:extLst>
                <a:ext uri="{FF2B5EF4-FFF2-40B4-BE49-F238E27FC236}">
                  <a16:creationId xmlns:a16="http://schemas.microsoft.com/office/drawing/2014/main" id="{2AA23A00-8B80-A0C6-9F64-752368AF54E1}"/>
                </a:ext>
                <a:ext uri="{C183D7F6-B498-43B3-948B-1728B52AA6E4}">
                  <adec:decorative xmlns:adec="http://schemas.microsoft.com/office/drawing/2017/decorative" val="1"/>
                </a:ext>
              </a:extLst>
            </p:cNvPr>
            <p:cNvSpPr/>
            <p:nvPr/>
          </p:nvSpPr>
          <p:spPr bwMode="auto">
            <a:xfrm>
              <a:off x="6459122" y="2472483"/>
              <a:ext cx="1199320" cy="685800"/>
            </a:xfrm>
            <a:prstGeom prst="rect">
              <a:avLst/>
            </a:prstGeom>
            <a:solidFill>
              <a:srgbClr val="000000"/>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97" name="Title 3">
              <a:extLst>
                <a:ext uri="{FF2B5EF4-FFF2-40B4-BE49-F238E27FC236}">
                  <a16:creationId xmlns:a16="http://schemas.microsoft.com/office/drawing/2014/main" id="{DA4B4034-A745-AAFE-024F-65B39918DF03}"/>
                </a:ext>
              </a:extLst>
            </p:cNvPr>
            <p:cNvSpPr txBox="1">
              <a:spLocks/>
            </p:cNvSpPr>
            <p:nvPr/>
          </p:nvSpPr>
          <p:spPr>
            <a:xfrm>
              <a:off x="6480208" y="2931018"/>
              <a:ext cx="1157149" cy="1692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49" normalizeH="0" baseline="0" noProof="0">
                  <a:ln w="3175">
                    <a:noFill/>
                  </a:ln>
                  <a:solidFill>
                    <a:srgbClr val="FFFFFF"/>
                  </a:solidFill>
                  <a:effectLst/>
                  <a:uLnTx/>
                  <a:uFillTx/>
                  <a:latin typeface="Segoe UI Semibold"/>
                  <a:ea typeface="+mn-ea"/>
                  <a:cs typeface="Segoe UI" pitchFamily="34" charset="0"/>
                </a:rPr>
                <a:t>Loyalty Service</a:t>
              </a:r>
            </a:p>
          </p:txBody>
        </p:sp>
        <p:pic>
          <p:nvPicPr>
            <p:cNvPr id="98" name="Graphic 97" descr="Azure Container Apps icon">
              <a:extLst>
                <a:ext uri="{FF2B5EF4-FFF2-40B4-BE49-F238E27FC236}">
                  <a16:creationId xmlns:a16="http://schemas.microsoft.com/office/drawing/2014/main" id="{3B3EBA0C-2F93-F81F-ED23-9BDF6402E28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6878316" y="2552875"/>
              <a:ext cx="360932" cy="360932"/>
            </a:xfrm>
            <a:prstGeom prst="rect">
              <a:avLst/>
            </a:prstGeom>
          </p:spPr>
        </p:pic>
      </p:grpSp>
      <p:cxnSp>
        <p:nvCxnSpPr>
          <p:cNvPr id="99" name="Straight Arrow Connector 98">
            <a:extLst>
              <a:ext uri="{FF2B5EF4-FFF2-40B4-BE49-F238E27FC236}">
                <a16:creationId xmlns:a16="http://schemas.microsoft.com/office/drawing/2014/main" id="{54AE3EC7-7CD1-71F7-1B8B-62E16C8DA028}"/>
              </a:ext>
              <a:ext uri="{C183D7F6-B498-43B3-948B-1728B52AA6E4}">
                <adec:decorative xmlns:adec="http://schemas.microsoft.com/office/drawing/2017/decorative" val="1"/>
              </a:ext>
            </a:extLst>
          </p:cNvPr>
          <p:cNvCxnSpPr>
            <a:cxnSpLocks/>
          </p:cNvCxnSpPr>
          <p:nvPr/>
        </p:nvCxnSpPr>
        <p:spPr>
          <a:xfrm flipV="1">
            <a:off x="4515663" y="3447020"/>
            <a:ext cx="0" cy="583960"/>
          </a:xfrm>
          <a:prstGeom prst="straightConnector1">
            <a:avLst/>
          </a:prstGeom>
          <a:noFill/>
          <a:ln w="19050" cap="flat" cmpd="sng" algn="ctr">
            <a:solidFill>
              <a:srgbClr val="50E6FF"/>
            </a:solidFill>
            <a:prstDash val="solid"/>
            <a:headEnd type="none"/>
            <a:tailEnd type="arrow" w="lg" len="med"/>
          </a:ln>
          <a:effectLst/>
        </p:spPr>
      </p:cxnSp>
      <p:grpSp>
        <p:nvGrpSpPr>
          <p:cNvPr id="100" name="Group 99">
            <a:extLst>
              <a:ext uri="{FF2B5EF4-FFF2-40B4-BE49-F238E27FC236}">
                <a16:creationId xmlns:a16="http://schemas.microsoft.com/office/drawing/2014/main" id="{3B773860-AAD3-D90E-834D-FF06F739CB0F}"/>
              </a:ext>
            </a:extLst>
          </p:cNvPr>
          <p:cNvGrpSpPr/>
          <p:nvPr/>
        </p:nvGrpSpPr>
        <p:grpSpPr>
          <a:xfrm>
            <a:off x="3912783" y="4219656"/>
            <a:ext cx="1205760" cy="685800"/>
            <a:chOff x="4315210" y="4158108"/>
            <a:chExt cx="1205760" cy="685800"/>
          </a:xfrm>
        </p:grpSpPr>
        <p:sp>
          <p:nvSpPr>
            <p:cNvPr id="101" name="Rectangle 100">
              <a:extLst>
                <a:ext uri="{FF2B5EF4-FFF2-40B4-BE49-F238E27FC236}">
                  <a16:creationId xmlns:a16="http://schemas.microsoft.com/office/drawing/2014/main" id="{E0CCA189-A547-7431-5B5E-75B3C4880A56}"/>
                </a:ext>
                <a:ext uri="{C183D7F6-B498-43B3-948B-1728B52AA6E4}">
                  <adec:decorative xmlns:adec="http://schemas.microsoft.com/office/drawing/2017/decorative" val="1"/>
                </a:ext>
              </a:extLst>
            </p:cNvPr>
            <p:cNvSpPr/>
            <p:nvPr/>
          </p:nvSpPr>
          <p:spPr bwMode="auto">
            <a:xfrm>
              <a:off x="4321650" y="4158108"/>
              <a:ext cx="1199320" cy="685800"/>
            </a:xfrm>
            <a:prstGeom prst="rect">
              <a:avLst/>
            </a:prstGeom>
            <a:solidFill>
              <a:srgbClr val="000000"/>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102" name="Graphic 101" descr="Azure Container Apps icon">
              <a:extLst>
                <a:ext uri="{FF2B5EF4-FFF2-40B4-BE49-F238E27FC236}">
                  <a16:creationId xmlns:a16="http://schemas.microsoft.com/office/drawing/2014/main" id="{DBEF01CB-44B3-422B-A459-85FC25CE051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4738030" y="4237744"/>
              <a:ext cx="360932" cy="360932"/>
            </a:xfrm>
            <a:prstGeom prst="rect">
              <a:avLst/>
            </a:prstGeom>
          </p:spPr>
        </p:pic>
        <p:sp>
          <p:nvSpPr>
            <p:cNvPr id="103" name="Title 3">
              <a:extLst>
                <a:ext uri="{FF2B5EF4-FFF2-40B4-BE49-F238E27FC236}">
                  <a16:creationId xmlns:a16="http://schemas.microsoft.com/office/drawing/2014/main" id="{5C3B27EE-2B19-F68E-6CAF-876BE2758C97}"/>
                </a:ext>
              </a:extLst>
            </p:cNvPr>
            <p:cNvSpPr txBox="1">
              <a:spLocks/>
            </p:cNvSpPr>
            <p:nvPr/>
          </p:nvSpPr>
          <p:spPr>
            <a:xfrm>
              <a:off x="4315210" y="4647459"/>
              <a:ext cx="1157149" cy="1692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49" normalizeH="0" baseline="0" noProof="0">
                  <a:ln w="3175">
                    <a:noFill/>
                  </a:ln>
                  <a:solidFill>
                    <a:srgbClr val="FFFFFF"/>
                  </a:solidFill>
                  <a:effectLst/>
                  <a:uLnTx/>
                  <a:uFillTx/>
                  <a:latin typeface="Segoe UI Semibold"/>
                  <a:ea typeface="+mn-ea"/>
                  <a:cs typeface="Segoe UI" pitchFamily="34" charset="0"/>
                </a:rPr>
                <a:t>Order UI</a:t>
              </a:r>
            </a:p>
          </p:txBody>
        </p:sp>
      </p:grpSp>
    </p:spTree>
    <p:extLst>
      <p:ext uri="{BB962C8B-B14F-4D97-AF65-F5344CB8AC3E}">
        <p14:creationId xmlns:p14="http://schemas.microsoft.com/office/powerpoint/2010/main" val="3842951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par>
                                <p:cTn id="8" presetID="22" presetClass="entr" presetSubtype="1"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wipe(up)">
                                      <p:cBhvr>
                                        <p:cTn id="10" dur="500"/>
                                        <p:tgtEl>
                                          <p:spTgt spid="82"/>
                                        </p:tgtEl>
                                      </p:cBhvr>
                                    </p:animEffect>
                                  </p:childTnLst>
                                </p:cTn>
                              </p:par>
                              <p:par>
                                <p:cTn id="11" presetID="22" presetClass="entr" presetSubtype="8"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wipe(left)">
                                      <p:cBhvr>
                                        <p:cTn id="13" dur="500"/>
                                        <p:tgtEl>
                                          <p:spTgt spid="64"/>
                                        </p:tgtEl>
                                      </p:cBhvr>
                                    </p:animEffect>
                                  </p:childTnLst>
                                </p:cTn>
                              </p:par>
                              <p:par>
                                <p:cTn id="14" presetID="22" presetClass="entr" presetSubtype="2"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right)">
                                      <p:cBhvr>
                                        <p:cTn id="16" dur="500"/>
                                        <p:tgtEl>
                                          <p:spTgt spid="75"/>
                                        </p:tgtEl>
                                      </p:cBhvr>
                                    </p:animEffect>
                                  </p:childTnLst>
                                </p:cTn>
                              </p:par>
                              <p:par>
                                <p:cTn id="17" presetID="22" presetClass="entr" presetSubtype="1"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up)">
                                      <p:cBhvr>
                                        <p:cTn id="19" dur="500"/>
                                        <p:tgtEl>
                                          <p:spTgt spid="57"/>
                                        </p:tgtEl>
                                      </p:cBhvr>
                                    </p:animEffect>
                                  </p:childTnLst>
                                </p:cTn>
                              </p:par>
                              <p:par>
                                <p:cTn id="20" presetID="22" presetClass="entr" presetSubtype="4" fill="hold" nodeType="with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wipe(down)">
                                      <p:cBhvr>
                                        <p:cTn id="22" dur="500"/>
                                        <p:tgtEl>
                                          <p:spTgt spid="99"/>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fade">
                                      <p:cBhvr>
                                        <p:cTn id="26" dur="500"/>
                                        <p:tgtEl>
                                          <p:spTgt spid="71"/>
                                        </p:tgtEl>
                                      </p:cBhvr>
                                    </p:animEffect>
                                  </p:childTnLst>
                                </p:cTn>
                              </p:par>
                              <p:par>
                                <p:cTn id="27" presetID="42" presetClass="path" presetSubtype="0" decel="100000" fill="hold" nodeType="withEffect">
                                  <p:stCondLst>
                                    <p:cond delay="0"/>
                                  </p:stCondLst>
                                  <p:childTnLst>
                                    <p:animMotion origin="layout" path="M -3.75E-6 4.44444E-6 L -3.75E-6 -0.0375 " pathEditMode="relative" rAng="0" ptsTypes="AA">
                                      <p:cBhvr>
                                        <p:cTn id="28" dur="500" spd="-100000" fill="hold"/>
                                        <p:tgtEl>
                                          <p:spTgt spid="71"/>
                                        </p:tgtEl>
                                        <p:attrNameLst>
                                          <p:attrName>ppt_x</p:attrName>
                                          <p:attrName>ppt_y</p:attrName>
                                        </p:attrNameLst>
                                      </p:cBhvr>
                                      <p:rCtr x="0" y="-1875"/>
                                    </p:animMotion>
                                  </p:childTnLst>
                                </p:cTn>
                              </p:par>
                              <p:par>
                                <p:cTn id="29" presetID="10"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par>
                                <p:cTn id="32" presetID="42" presetClass="path" presetSubtype="0" decel="100000" fill="hold" nodeType="withEffect">
                                  <p:stCondLst>
                                    <p:cond delay="0"/>
                                  </p:stCondLst>
                                  <p:childTnLst>
                                    <p:animMotion origin="layout" path="M -4.16667E-6 -2.59259E-6 L 0.04063 -0.00185 " pathEditMode="relative" rAng="0" ptsTypes="AA">
                                      <p:cBhvr>
                                        <p:cTn id="33" dur="500" spd="-100000" fill="hold"/>
                                        <p:tgtEl>
                                          <p:spTgt spid="61"/>
                                        </p:tgtEl>
                                        <p:attrNameLst>
                                          <p:attrName>ppt_x</p:attrName>
                                          <p:attrName>ppt_y</p:attrName>
                                        </p:attrNameLst>
                                      </p:cBhvr>
                                      <p:rCtr x="2031" y="-93"/>
                                    </p:animMotion>
                                  </p:childTnLst>
                                </p:cTn>
                              </p:par>
                              <p:par>
                                <p:cTn id="34" presetID="10" presetClass="entr" presetSubtype="0" fill="hold"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fade">
                                      <p:cBhvr>
                                        <p:cTn id="36" dur="500"/>
                                        <p:tgtEl>
                                          <p:spTgt spid="84"/>
                                        </p:tgtEl>
                                      </p:cBhvr>
                                    </p:animEffect>
                                  </p:childTnLst>
                                </p:cTn>
                              </p:par>
                              <p:par>
                                <p:cTn id="37" presetID="42" presetClass="path" presetSubtype="0" decel="100000" fill="hold" nodeType="withEffect">
                                  <p:stCondLst>
                                    <p:cond delay="0"/>
                                  </p:stCondLst>
                                  <p:childTnLst>
                                    <p:animMotion origin="layout" path="M 3.33333E-6 -2.22222E-6 L -0.0017 0.05 " pathEditMode="relative" rAng="0" ptsTypes="AA">
                                      <p:cBhvr>
                                        <p:cTn id="38" dur="500" spd="-100000" fill="hold"/>
                                        <p:tgtEl>
                                          <p:spTgt spid="84"/>
                                        </p:tgtEl>
                                        <p:attrNameLst>
                                          <p:attrName>ppt_x</p:attrName>
                                          <p:attrName>ppt_y</p:attrName>
                                        </p:attrNameLst>
                                      </p:cBhvr>
                                      <p:rCtr x="-91" y="2500"/>
                                    </p:animMotion>
                                  </p:childTnLst>
                                </p:cTn>
                              </p:par>
                              <p:par>
                                <p:cTn id="39" presetID="10"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fade">
                                      <p:cBhvr>
                                        <p:cTn id="41" dur="500"/>
                                        <p:tgtEl>
                                          <p:spTgt spid="58"/>
                                        </p:tgtEl>
                                      </p:cBhvr>
                                    </p:animEffect>
                                  </p:childTnLst>
                                </p:cTn>
                              </p:par>
                              <p:par>
                                <p:cTn id="42" presetID="42" presetClass="path" presetSubtype="0" decel="100000" fill="hold" nodeType="withEffect">
                                  <p:stCondLst>
                                    <p:cond delay="0"/>
                                  </p:stCondLst>
                                  <p:childTnLst>
                                    <p:animMotion origin="layout" path="M -2.5E-6 -4.44444E-6 L -0.03984 -0.00092 " pathEditMode="relative" rAng="0" ptsTypes="AA">
                                      <p:cBhvr>
                                        <p:cTn id="43" dur="500" spd="-100000" fill="hold"/>
                                        <p:tgtEl>
                                          <p:spTgt spid="58"/>
                                        </p:tgtEl>
                                        <p:attrNameLst>
                                          <p:attrName>ppt_x</p:attrName>
                                          <p:attrName>ppt_y</p:attrName>
                                        </p:attrNameLst>
                                      </p:cBhvr>
                                      <p:rCtr x="-199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4">
            <a:extLst>
              <a:ext uri="{FF2B5EF4-FFF2-40B4-BE49-F238E27FC236}">
                <a16:creationId xmlns:a16="http://schemas.microsoft.com/office/drawing/2014/main" id="{5D4917A2-C261-8A49-424A-098365ED9BD1}"/>
              </a:ext>
            </a:extLst>
          </p:cNvPr>
          <p:cNvSpPr txBox="1">
            <a:spLocks/>
          </p:cNvSpPr>
          <p:nvPr/>
        </p:nvSpPr>
        <p:spPr>
          <a:xfrm>
            <a:off x="902624" y="531628"/>
            <a:ext cx="11017250"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Application autoscaling </a:t>
            </a:r>
            <a:r>
              <a:rPr kumimoji="0" lang="en-US" sz="3600" b="0" i="0" u="none" strike="noStrike" kern="1200" cap="none" spc="-50" normalizeH="0" baseline="0" noProof="0">
                <a:ln w="3175">
                  <a:noFill/>
                </a:ln>
                <a:solidFill>
                  <a:srgbClr val="50E6FF"/>
                </a:solidFill>
                <a:effectLst/>
                <a:uLnTx/>
                <a:uFillTx/>
                <a:latin typeface="Segoe UI Semibold"/>
                <a:ea typeface="+mn-ea"/>
                <a:cs typeface="Segoe UI" pitchFamily="34" charset="0"/>
              </a:rPr>
              <a:t>made simple</a:t>
            </a:r>
            <a:br>
              <a:rPr kumimoji="0" lang="en-US" sz="3600" b="0" i="0" u="none" strike="noStrike" kern="1200" cap="none" spc="-50" normalizeH="0" baseline="0" noProof="0">
                <a:ln w="3175">
                  <a:noFill/>
                </a:ln>
                <a:solidFill>
                  <a:srgbClr val="50E6FF"/>
                </a:solidFill>
                <a:effectLst/>
                <a:uLnTx/>
                <a:uFillTx/>
                <a:latin typeface="Segoe UI Semibold"/>
                <a:ea typeface="+mn-ea"/>
                <a:cs typeface="Segoe UI" pitchFamily="34" charset="0"/>
              </a:rPr>
            </a:b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Open-source, extensible, and vendor agnostic</a:t>
            </a:r>
          </a:p>
        </p:txBody>
      </p:sp>
      <p:sp>
        <p:nvSpPr>
          <p:cNvPr id="25" name="Content Placeholder 6">
            <a:extLst>
              <a:ext uri="{FF2B5EF4-FFF2-40B4-BE49-F238E27FC236}">
                <a16:creationId xmlns:a16="http://schemas.microsoft.com/office/drawing/2014/main" id="{FF24BB55-561B-1824-9139-FBD6FAF51FA9}"/>
              </a:ext>
            </a:extLst>
          </p:cNvPr>
          <p:cNvSpPr txBox="1">
            <a:spLocks/>
          </p:cNvSpPr>
          <p:nvPr/>
        </p:nvSpPr>
        <p:spPr>
          <a:xfrm>
            <a:off x="901259" y="3520928"/>
            <a:ext cx="2817721"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000">
                <a:ln w="3175">
                  <a:noFill/>
                </a:ln>
                <a:solidFill>
                  <a:srgbClr val="50E6FF"/>
                </a:solidFill>
                <a:latin typeface="Segoe UI Semibold"/>
              </a:rPr>
              <a:t>Kubernetes-based Event Driven </a:t>
            </a:r>
            <a:r>
              <a:rPr lang="en-US" sz="2000" err="1">
                <a:ln w="3175">
                  <a:noFill/>
                </a:ln>
                <a:solidFill>
                  <a:srgbClr val="50E6FF"/>
                </a:solidFill>
                <a:latin typeface="Segoe UI Semibold"/>
              </a:rPr>
              <a:t>Autoscaler</a:t>
            </a:r>
            <a:endParaRPr lang="en-GB" sz="2000">
              <a:solidFill>
                <a:srgbClr val="50E6FF"/>
              </a:solidFill>
              <a:latin typeface="Segoe UI"/>
            </a:endParaRPr>
          </a:p>
        </p:txBody>
      </p:sp>
      <p:sp>
        <p:nvSpPr>
          <p:cNvPr id="26" name="Content Placeholder 8">
            <a:extLst>
              <a:ext uri="{FF2B5EF4-FFF2-40B4-BE49-F238E27FC236}">
                <a16:creationId xmlns:a16="http://schemas.microsoft.com/office/drawing/2014/main" id="{54831119-27D0-0EF4-D581-BEE4FFBD08FA}"/>
              </a:ext>
            </a:extLst>
          </p:cNvPr>
          <p:cNvSpPr txBox="1">
            <a:spLocks/>
          </p:cNvSpPr>
          <p:nvPr/>
        </p:nvSpPr>
        <p:spPr>
          <a:xfrm>
            <a:off x="901258" y="4226359"/>
            <a:ext cx="3121420"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spcBef>
                <a:spcPts val="0"/>
              </a:spcBef>
              <a:buSzTx/>
              <a:defRPr/>
            </a:pPr>
            <a:r>
              <a:rPr lang="en-US" sz="1600">
                <a:solidFill>
                  <a:srgbClr val="FFFFFF"/>
                </a:solidFill>
                <a:latin typeface="Segoe UI"/>
              </a:rPr>
              <a:t>Drive the scaling of any container based on a growing list of 35+ event sources, known as: scalers</a:t>
            </a:r>
          </a:p>
        </p:txBody>
      </p:sp>
      <p:sp>
        <p:nvSpPr>
          <p:cNvPr id="27" name="Content Placeholder 11">
            <a:extLst>
              <a:ext uri="{FF2B5EF4-FFF2-40B4-BE49-F238E27FC236}">
                <a16:creationId xmlns:a16="http://schemas.microsoft.com/office/drawing/2014/main" id="{C892624C-594D-70F5-EFDA-DCCA30F52969}"/>
              </a:ext>
            </a:extLst>
          </p:cNvPr>
          <p:cNvSpPr txBox="1">
            <a:spLocks/>
          </p:cNvSpPr>
          <p:nvPr/>
        </p:nvSpPr>
        <p:spPr>
          <a:xfrm>
            <a:off x="901259" y="6061008"/>
            <a:ext cx="190817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spcBef>
                <a:spcPts val="0"/>
              </a:spcBef>
              <a:buSzTx/>
              <a:defRPr/>
            </a:pPr>
            <a:r>
              <a:rPr lang="en-US" sz="1600" dirty="0">
                <a:solidFill>
                  <a:srgbClr val="B9AAEE"/>
                </a:solidFill>
                <a:latin typeface="Segoe UI Semibold"/>
                <a:hlinkClick r:id="rId3">
                  <a:extLst>
                    <a:ext uri="{A12FA001-AC4F-418D-AE19-62706E023703}">
                      <ahyp:hlinkClr xmlns:ahyp="http://schemas.microsoft.com/office/drawing/2018/hyperlinkcolor" val="tx"/>
                    </a:ext>
                  </a:extLst>
                </a:hlinkClick>
              </a:rPr>
              <a:t>keda.sh</a:t>
            </a:r>
            <a:endParaRPr lang="en-US" sz="1600" dirty="0">
              <a:solidFill>
                <a:srgbClr val="B9AAEE"/>
              </a:solidFill>
              <a:latin typeface="Segoe UI Semibold"/>
              <a:hlinkClick r:id="rId4">
                <a:extLst>
                  <a:ext uri="{A12FA001-AC4F-418D-AE19-62706E023703}">
                    <ahyp:hlinkClr xmlns:ahyp="http://schemas.microsoft.com/office/drawing/2018/hyperlinkcolor" val="tx"/>
                  </a:ext>
                </a:extLst>
              </a:hlinkClick>
            </a:endParaRPr>
          </a:p>
        </p:txBody>
      </p:sp>
      <p:pic>
        <p:nvPicPr>
          <p:cNvPr id="28" name="Graphic 27" descr="Cloud native computing foundation logo">
            <a:extLst>
              <a:ext uri="{FF2B5EF4-FFF2-40B4-BE49-F238E27FC236}">
                <a16:creationId xmlns:a16="http://schemas.microsoft.com/office/drawing/2014/main" id="{28A5F0F1-93E3-1AA2-FC08-975FDD04135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855346" y="5985898"/>
            <a:ext cx="2076353" cy="396440"/>
          </a:xfrm>
          <a:prstGeom prst="rect">
            <a:avLst/>
          </a:prstGeom>
        </p:spPr>
      </p:pic>
      <p:pic>
        <p:nvPicPr>
          <p:cNvPr id="29" name="Picture 28" descr="KEDA logo">
            <a:extLst>
              <a:ext uri="{FF2B5EF4-FFF2-40B4-BE49-F238E27FC236}">
                <a16:creationId xmlns:a16="http://schemas.microsoft.com/office/drawing/2014/main" id="{48B5E86D-A13C-4737-F2C5-5B5F8B8B158B}"/>
              </a:ext>
            </a:extLst>
          </p:cNvPr>
          <p:cNvPicPr>
            <a:picLocks noChangeAspect="1"/>
          </p:cNvPicPr>
          <p:nvPr/>
        </p:nvPicPr>
        <p:blipFill>
          <a:blip r:embed="rId7"/>
          <a:stretch>
            <a:fillRect/>
          </a:stretch>
        </p:blipFill>
        <p:spPr>
          <a:xfrm>
            <a:off x="416607" y="1912036"/>
            <a:ext cx="4148930" cy="1616637"/>
          </a:xfrm>
          <a:prstGeom prst="rect">
            <a:avLst/>
          </a:prstGeom>
        </p:spPr>
      </p:pic>
      <p:sp>
        <p:nvSpPr>
          <p:cNvPr id="30" name="Rectangle 29">
            <a:extLst>
              <a:ext uri="{FF2B5EF4-FFF2-40B4-BE49-F238E27FC236}">
                <a16:creationId xmlns:a16="http://schemas.microsoft.com/office/drawing/2014/main" id="{A4A245A4-43C0-758C-B78E-B7468AEC4526}"/>
              </a:ext>
            </a:extLst>
          </p:cNvPr>
          <p:cNvSpPr/>
          <p:nvPr/>
        </p:nvSpPr>
        <p:spPr bwMode="auto">
          <a:xfrm>
            <a:off x="5898858" y="2128354"/>
            <a:ext cx="2611075" cy="12801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1440" tIns="731520" rIns="91440" bIns="2743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1000" kern="0">
                <a:solidFill>
                  <a:srgbClr val="FFFFFF"/>
                </a:solidFill>
                <a:latin typeface="Segoe UI"/>
                <a:ea typeface="Segoe UI" pitchFamily="34" charset="0"/>
                <a:cs typeface="Segoe UI" pitchFamily="34" charset="0"/>
              </a:rPr>
              <a:t>Intelligently scale your event-driven applications</a:t>
            </a:r>
          </a:p>
        </p:txBody>
      </p:sp>
      <p:sp>
        <p:nvSpPr>
          <p:cNvPr id="31" name="Rectangle 30">
            <a:extLst>
              <a:ext uri="{FF2B5EF4-FFF2-40B4-BE49-F238E27FC236}">
                <a16:creationId xmlns:a16="http://schemas.microsoft.com/office/drawing/2014/main" id="{E7B0EBED-9546-25D1-90A7-E14075C20904}"/>
              </a:ext>
            </a:extLst>
          </p:cNvPr>
          <p:cNvSpPr/>
          <p:nvPr/>
        </p:nvSpPr>
        <p:spPr bwMode="auto">
          <a:xfrm>
            <a:off x="8509933" y="2128354"/>
            <a:ext cx="2611074" cy="1280160"/>
          </a:xfrm>
          <a:prstGeom prst="rect">
            <a:avLst/>
          </a:prstGeom>
          <a:solidFill>
            <a:srgbClr val="156AB3"/>
          </a:solidFill>
          <a:ln w="9525" cap="flat" cmpd="sng" algn="ctr">
            <a:noFill/>
            <a:prstDash val="solid"/>
            <a:headEnd type="none" w="med" len="med"/>
            <a:tailEnd type="none" w="med" len="med"/>
          </a:ln>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1000" kern="0">
                <a:solidFill>
                  <a:srgbClr val="FFFFFF"/>
                </a:solidFill>
                <a:latin typeface="Segoe UI"/>
                <a:ea typeface="Segoe UI" pitchFamily="34" charset="0"/>
                <a:cs typeface="Segoe UI" pitchFamily="34" charset="0"/>
              </a:rPr>
              <a:t>Out-of-the-box scalers for various vendors, databases, messaging systems, telemetry systems, CI/CD, and more</a:t>
            </a:r>
          </a:p>
        </p:txBody>
      </p:sp>
      <p:sp>
        <p:nvSpPr>
          <p:cNvPr id="32" name="Title 1">
            <a:extLst>
              <a:ext uri="{FF2B5EF4-FFF2-40B4-BE49-F238E27FC236}">
                <a16:creationId xmlns:a16="http://schemas.microsoft.com/office/drawing/2014/main" id="{FB4E9E74-8DF4-8088-75EA-A9A43A896B87}"/>
              </a:ext>
            </a:extLst>
          </p:cNvPr>
          <p:cNvSpPr txBox="1">
            <a:spLocks/>
          </p:cNvSpPr>
          <p:nvPr/>
        </p:nvSpPr>
        <p:spPr>
          <a:xfrm>
            <a:off x="6720515" y="2322183"/>
            <a:ext cx="1392128"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sz="1600">
                <a:solidFill>
                  <a:srgbClr val="FFFFFF"/>
                </a:solidFill>
                <a:latin typeface="Segoe UI Semibold"/>
              </a:rPr>
              <a:t>Event-driven</a:t>
            </a:r>
          </a:p>
        </p:txBody>
      </p:sp>
      <p:sp>
        <p:nvSpPr>
          <p:cNvPr id="33" name="Title 1">
            <a:extLst>
              <a:ext uri="{FF2B5EF4-FFF2-40B4-BE49-F238E27FC236}">
                <a16:creationId xmlns:a16="http://schemas.microsoft.com/office/drawing/2014/main" id="{00EE8FB2-481E-25A0-9A9B-F61D7C375924}"/>
              </a:ext>
            </a:extLst>
          </p:cNvPr>
          <p:cNvSpPr txBox="1">
            <a:spLocks/>
          </p:cNvSpPr>
          <p:nvPr/>
        </p:nvSpPr>
        <p:spPr>
          <a:xfrm>
            <a:off x="9228112" y="2325249"/>
            <a:ext cx="1819115"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sz="1600">
                <a:solidFill>
                  <a:srgbClr val="FFFFFF"/>
                </a:solidFill>
                <a:latin typeface="Segoe UI Semibold"/>
              </a:rPr>
              <a:t>Built-in scalers</a:t>
            </a:r>
          </a:p>
        </p:txBody>
      </p:sp>
      <p:sp>
        <p:nvSpPr>
          <p:cNvPr id="34" name="Rectangle 33">
            <a:extLst>
              <a:ext uri="{FF2B5EF4-FFF2-40B4-BE49-F238E27FC236}">
                <a16:creationId xmlns:a16="http://schemas.microsoft.com/office/drawing/2014/main" id="{E8402763-7C8A-C46B-9D30-FC4066AF6A47}"/>
              </a:ext>
            </a:extLst>
          </p:cNvPr>
          <p:cNvSpPr/>
          <p:nvPr/>
        </p:nvSpPr>
        <p:spPr bwMode="auto">
          <a:xfrm>
            <a:off x="5898858" y="3408514"/>
            <a:ext cx="2611075" cy="1280160"/>
          </a:xfrm>
          <a:prstGeom prst="rect">
            <a:avLst/>
          </a:prstGeom>
          <a:solidFill>
            <a:srgbClr val="156AB3"/>
          </a:solidFill>
          <a:ln w="9525" cap="flat" cmpd="sng" algn="ctr">
            <a:noFill/>
            <a:prstDash val="solid"/>
            <a:headEnd type="none" w="med" len="med"/>
            <a:tailEnd type="none" w="med" len="med"/>
          </a:ln>
          <a:effectLst/>
        </p:spPr>
        <p:txBody>
          <a:bodyPr rot="0" spcFirstLastPara="0" vertOverflow="overflow" horzOverflow="overflow" vert="horz" wrap="square" lIns="91440" tIns="731520" rIns="91440" bIns="2743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1000" kern="0">
                <a:solidFill>
                  <a:srgbClr val="FFFFFF"/>
                </a:solidFill>
                <a:latin typeface="Segoe UI"/>
                <a:ea typeface="Segoe UI" pitchFamily="34" charset="0"/>
                <a:cs typeface="Segoe UI" pitchFamily="34" charset="0"/>
              </a:rPr>
              <a:t>Support for triggers across variety of cloud providers &amp; products</a:t>
            </a:r>
          </a:p>
        </p:txBody>
      </p:sp>
      <p:sp>
        <p:nvSpPr>
          <p:cNvPr id="35" name="Rectangle 34">
            <a:extLst>
              <a:ext uri="{FF2B5EF4-FFF2-40B4-BE49-F238E27FC236}">
                <a16:creationId xmlns:a16="http://schemas.microsoft.com/office/drawing/2014/main" id="{E8C4EFEE-96B0-900D-A90E-D2FBFC43C362}"/>
              </a:ext>
            </a:extLst>
          </p:cNvPr>
          <p:cNvSpPr/>
          <p:nvPr/>
        </p:nvSpPr>
        <p:spPr bwMode="auto">
          <a:xfrm>
            <a:off x="8509933" y="3408514"/>
            <a:ext cx="2611074" cy="1280160"/>
          </a:xfrm>
          <a:prstGeom prst="rect">
            <a:avLst/>
          </a:prstGeom>
          <a:solidFill>
            <a:srgbClr val="1D4A79"/>
          </a:solidFill>
          <a:ln w="9525" cap="flat" cmpd="sng" algn="ctr">
            <a:noFill/>
            <a:prstDash val="solid"/>
            <a:headEnd type="none" w="med" len="med"/>
            <a:tailEnd type="none" w="med" len="med"/>
          </a:ln>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1000" kern="0">
                <a:solidFill>
                  <a:srgbClr val="FFFFFF"/>
                </a:solidFill>
                <a:latin typeface="Segoe UI"/>
                <a:ea typeface="Segoe UI" pitchFamily="34" charset="0"/>
                <a:cs typeface="Segoe UI" pitchFamily="34" charset="0"/>
              </a:rPr>
              <a:t>Bring rich scaling to every workload</a:t>
            </a:r>
          </a:p>
        </p:txBody>
      </p:sp>
      <p:sp>
        <p:nvSpPr>
          <p:cNvPr id="36" name="Title 1">
            <a:extLst>
              <a:ext uri="{FF2B5EF4-FFF2-40B4-BE49-F238E27FC236}">
                <a16:creationId xmlns:a16="http://schemas.microsoft.com/office/drawing/2014/main" id="{E8D86C03-A110-A7A7-FECD-9A59BB2A16B4}"/>
              </a:ext>
            </a:extLst>
          </p:cNvPr>
          <p:cNvSpPr txBox="1">
            <a:spLocks/>
          </p:cNvSpPr>
          <p:nvPr/>
        </p:nvSpPr>
        <p:spPr>
          <a:xfrm>
            <a:off x="6720515" y="3602343"/>
            <a:ext cx="1681206"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sz="1600">
                <a:solidFill>
                  <a:srgbClr val="FFFFFF"/>
                </a:solidFill>
                <a:latin typeface="Segoe UI Semibold"/>
              </a:rPr>
              <a:t>Vendor-agnostic</a:t>
            </a:r>
          </a:p>
        </p:txBody>
      </p:sp>
      <p:sp>
        <p:nvSpPr>
          <p:cNvPr id="37" name="Title 1">
            <a:extLst>
              <a:ext uri="{FF2B5EF4-FFF2-40B4-BE49-F238E27FC236}">
                <a16:creationId xmlns:a16="http://schemas.microsoft.com/office/drawing/2014/main" id="{26406F4D-7E8D-120C-FC3B-E1AE35287F07}"/>
              </a:ext>
            </a:extLst>
          </p:cNvPr>
          <p:cNvSpPr txBox="1">
            <a:spLocks/>
          </p:cNvSpPr>
          <p:nvPr/>
        </p:nvSpPr>
        <p:spPr>
          <a:xfrm>
            <a:off x="9228112" y="3605409"/>
            <a:ext cx="1819115"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sz="1600">
                <a:solidFill>
                  <a:srgbClr val="FFFFFF"/>
                </a:solidFill>
                <a:latin typeface="Segoe UI Semibold"/>
              </a:rPr>
              <a:t>Rich capabilities</a:t>
            </a:r>
          </a:p>
        </p:txBody>
      </p:sp>
      <p:grpSp>
        <p:nvGrpSpPr>
          <p:cNvPr id="38" name="Group 37">
            <a:extLst>
              <a:ext uri="{FF2B5EF4-FFF2-40B4-BE49-F238E27FC236}">
                <a16:creationId xmlns:a16="http://schemas.microsoft.com/office/drawing/2014/main" id="{31259E5E-52C3-E5BF-1B8C-13DA9757BFF1}"/>
              </a:ext>
              <a:ext uri="{C183D7F6-B498-43B3-948B-1728B52AA6E4}">
                <adec:decorative xmlns:adec="http://schemas.microsoft.com/office/drawing/2017/decorative" val="1"/>
              </a:ext>
            </a:extLst>
          </p:cNvPr>
          <p:cNvGrpSpPr/>
          <p:nvPr/>
        </p:nvGrpSpPr>
        <p:grpSpPr>
          <a:xfrm>
            <a:off x="5934967" y="1839340"/>
            <a:ext cx="5112260" cy="205732"/>
            <a:chOff x="5244920" y="1764912"/>
            <a:chExt cx="5112260" cy="205732"/>
          </a:xfrm>
        </p:grpSpPr>
        <p:sp>
          <p:nvSpPr>
            <p:cNvPr id="39" name="Rectangle 38" descr="Diagram showing Channels, Microservices, and Azure Services">
              <a:extLst>
                <a:ext uri="{FF2B5EF4-FFF2-40B4-BE49-F238E27FC236}">
                  <a16:creationId xmlns:a16="http://schemas.microsoft.com/office/drawing/2014/main" id="{4971EA01-DFF2-7DD8-F871-455B268924D8}"/>
                </a:ext>
                <a:ext uri="{C183D7F6-B498-43B3-948B-1728B52AA6E4}">
                  <adec:decorative xmlns:adec="http://schemas.microsoft.com/office/drawing/2017/decorative" val="0"/>
                </a:ext>
              </a:extLst>
            </p:cNvPr>
            <p:cNvSpPr/>
            <p:nvPr/>
          </p:nvSpPr>
          <p:spPr bwMode="auto">
            <a:xfrm>
              <a:off x="6935027" y="1764912"/>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Segoe UI"/>
                  <a:ea typeface="Segoe UI" pitchFamily="34" charset="0"/>
                  <a:cs typeface="Segoe UI" pitchFamily="34" charset="0"/>
                </a:rPr>
                <a:t>Metrics Adapter | Controller | Scaler</a:t>
              </a:r>
            </a:p>
          </p:txBody>
        </p:sp>
        <p:cxnSp>
          <p:nvCxnSpPr>
            <p:cNvPr id="40" name="Straight Connector 39">
              <a:extLst>
                <a:ext uri="{FF2B5EF4-FFF2-40B4-BE49-F238E27FC236}">
                  <a16:creationId xmlns:a16="http://schemas.microsoft.com/office/drawing/2014/main" id="{952CB530-DB9D-0859-F4C5-889807A077FA}"/>
                </a:ext>
                <a:ext uri="{C183D7F6-B498-43B3-948B-1728B52AA6E4}">
                  <adec:decorative xmlns:adec="http://schemas.microsoft.com/office/drawing/2017/decorative" val="1"/>
                </a:ext>
              </a:extLst>
            </p:cNvPr>
            <p:cNvCxnSpPr>
              <a:cxnSpLocks/>
            </p:cNvCxnSpPr>
            <p:nvPr/>
          </p:nvCxnSpPr>
          <p:spPr>
            <a:xfrm flipH="1">
              <a:off x="5244920" y="1867778"/>
              <a:ext cx="1280160" cy="0"/>
            </a:xfrm>
            <a:prstGeom prst="line">
              <a:avLst/>
            </a:prstGeom>
            <a:noFill/>
            <a:ln w="12700" cap="flat" cmpd="sng" algn="ctr">
              <a:solidFill>
                <a:srgbClr val="FFFFFF"/>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41AB694D-EFE5-F5BE-D93F-DC54709A21CA}"/>
                </a:ext>
                <a:ext uri="{C183D7F6-B498-43B3-948B-1728B52AA6E4}">
                  <adec:decorative xmlns:adec="http://schemas.microsoft.com/office/drawing/2017/decorative" val="1"/>
                </a:ext>
              </a:extLst>
            </p:cNvPr>
            <p:cNvCxnSpPr>
              <a:cxnSpLocks/>
            </p:cNvCxnSpPr>
            <p:nvPr/>
          </p:nvCxnSpPr>
          <p:spPr>
            <a:xfrm flipH="1">
              <a:off x="9077020" y="1867778"/>
              <a:ext cx="1280160" cy="0"/>
            </a:xfrm>
            <a:prstGeom prst="line">
              <a:avLst/>
            </a:prstGeom>
            <a:noFill/>
            <a:ln w="12700" cap="flat" cmpd="sng" algn="ctr">
              <a:solidFill>
                <a:srgbClr val="FFFFFF"/>
              </a:solidFill>
              <a:prstDash val="solid"/>
              <a:headEnd type="none" w="lg" len="med"/>
              <a:tailEnd type="none" w="lg" len="med"/>
            </a:ln>
            <a:effectLst/>
          </p:spPr>
        </p:cxnSp>
      </p:grpSp>
      <p:pic>
        <p:nvPicPr>
          <p:cNvPr id="42" name="Picture 41">
            <a:extLst>
              <a:ext uri="{FF2B5EF4-FFF2-40B4-BE49-F238E27FC236}">
                <a16:creationId xmlns:a16="http://schemas.microsoft.com/office/drawing/2014/main" id="{BE6D18D7-11B8-EC2B-9A4E-6153E8E0D5D6}"/>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212016" y="2249167"/>
            <a:ext cx="395290" cy="433391"/>
          </a:xfrm>
          <a:prstGeom prst="rect">
            <a:avLst/>
          </a:prstGeom>
        </p:spPr>
      </p:pic>
      <p:pic>
        <p:nvPicPr>
          <p:cNvPr id="43" name="Picture 42">
            <a:extLst>
              <a:ext uri="{FF2B5EF4-FFF2-40B4-BE49-F238E27FC236}">
                <a16:creationId xmlns:a16="http://schemas.microsoft.com/office/drawing/2014/main" id="{67E56D3F-2514-D0DF-1EFA-E00F325AD7D3}"/>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8689403" y="2249167"/>
            <a:ext cx="423866" cy="433391"/>
          </a:xfrm>
          <a:prstGeom prst="rect">
            <a:avLst/>
          </a:prstGeom>
        </p:spPr>
      </p:pic>
      <p:pic>
        <p:nvPicPr>
          <p:cNvPr id="44" name="Picture 43">
            <a:extLst>
              <a:ext uri="{FF2B5EF4-FFF2-40B4-BE49-F238E27FC236}">
                <a16:creationId xmlns:a16="http://schemas.microsoft.com/office/drawing/2014/main" id="{000800A0-5586-C73B-745B-B62A81C79FE4}"/>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8656065" y="3508161"/>
            <a:ext cx="490541" cy="504829"/>
          </a:xfrm>
          <a:prstGeom prst="rect">
            <a:avLst/>
          </a:prstGeom>
        </p:spPr>
      </p:pic>
      <p:pic>
        <p:nvPicPr>
          <p:cNvPr id="45" name="Picture 44">
            <a:extLst>
              <a:ext uri="{FF2B5EF4-FFF2-40B4-BE49-F238E27FC236}">
                <a16:creationId xmlns:a16="http://schemas.microsoft.com/office/drawing/2014/main" id="{FECC33AD-3DBB-D1DC-8C15-7B149A55DCBE}"/>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6183440" y="3520928"/>
            <a:ext cx="452441" cy="433391"/>
          </a:xfrm>
          <a:prstGeom prst="rect">
            <a:avLst/>
          </a:prstGeom>
        </p:spPr>
      </p:pic>
    </p:spTree>
    <p:extLst>
      <p:ext uri="{BB962C8B-B14F-4D97-AF65-F5344CB8AC3E}">
        <p14:creationId xmlns:p14="http://schemas.microsoft.com/office/powerpoint/2010/main" val="12973484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E20B0A08-059B-3E28-BD11-777DC90BEECD}"/>
              </a:ext>
              <a:ext uri="{C183D7F6-B498-43B3-948B-1728B52AA6E4}">
                <adec:decorative xmlns:adec="http://schemas.microsoft.com/office/drawing/2017/decorative" val="1"/>
              </a:ext>
            </a:extLst>
          </p:cNvPr>
          <p:cNvSpPr/>
          <p:nvPr/>
        </p:nvSpPr>
        <p:spPr bwMode="auto">
          <a:xfrm>
            <a:off x="6776634" y="3032614"/>
            <a:ext cx="1199320" cy="685800"/>
          </a:xfrm>
          <a:prstGeom prst="rect">
            <a:avLst/>
          </a:prstGeom>
          <a:solidFill>
            <a:srgbClr val="000000"/>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4" name="Rectangle 53">
            <a:extLst>
              <a:ext uri="{FF2B5EF4-FFF2-40B4-BE49-F238E27FC236}">
                <a16:creationId xmlns:a16="http://schemas.microsoft.com/office/drawing/2014/main" id="{48432155-08A2-E2B0-1D7C-3EE136E50053}"/>
              </a:ext>
              <a:ext uri="{C183D7F6-B498-43B3-948B-1728B52AA6E4}">
                <adec:decorative xmlns:adec="http://schemas.microsoft.com/office/drawing/2017/decorative" val="1"/>
              </a:ext>
            </a:extLst>
          </p:cNvPr>
          <p:cNvSpPr/>
          <p:nvPr/>
        </p:nvSpPr>
        <p:spPr bwMode="auto">
          <a:xfrm>
            <a:off x="6624234" y="2880214"/>
            <a:ext cx="1199320" cy="685800"/>
          </a:xfrm>
          <a:prstGeom prst="rect">
            <a:avLst/>
          </a:prstGeom>
          <a:solidFill>
            <a:srgbClr val="000000"/>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5" name="Rectangle 54">
            <a:extLst>
              <a:ext uri="{FF2B5EF4-FFF2-40B4-BE49-F238E27FC236}">
                <a16:creationId xmlns:a16="http://schemas.microsoft.com/office/drawing/2014/main" id="{F59AECAC-CC15-D359-E877-26D6E386CE26}"/>
              </a:ext>
              <a:ext uri="{C183D7F6-B498-43B3-948B-1728B52AA6E4}">
                <adec:decorative xmlns:adec="http://schemas.microsoft.com/office/drawing/2017/decorative" val="1"/>
              </a:ext>
            </a:extLst>
          </p:cNvPr>
          <p:cNvSpPr/>
          <p:nvPr/>
        </p:nvSpPr>
        <p:spPr bwMode="auto">
          <a:xfrm>
            <a:off x="6471834" y="2727814"/>
            <a:ext cx="1199320" cy="685800"/>
          </a:xfrm>
          <a:prstGeom prst="rect">
            <a:avLst/>
          </a:prstGeom>
          <a:solidFill>
            <a:srgbClr val="000000"/>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cxnSp>
        <p:nvCxnSpPr>
          <p:cNvPr id="56" name="Straight Arrow Connector 55">
            <a:extLst>
              <a:ext uri="{FF2B5EF4-FFF2-40B4-BE49-F238E27FC236}">
                <a16:creationId xmlns:a16="http://schemas.microsoft.com/office/drawing/2014/main" id="{C391808A-F5FB-37ED-B1AF-B6062AC7F50A}"/>
              </a:ext>
              <a:ext uri="{C183D7F6-B498-43B3-948B-1728B52AA6E4}">
                <adec:decorative xmlns:adec="http://schemas.microsoft.com/office/drawing/2017/decorative" val="1"/>
              </a:ext>
            </a:extLst>
          </p:cNvPr>
          <p:cNvCxnSpPr>
            <a:cxnSpLocks/>
          </p:cNvCxnSpPr>
          <p:nvPr/>
        </p:nvCxnSpPr>
        <p:spPr>
          <a:xfrm flipV="1">
            <a:off x="4521200" y="1686994"/>
            <a:ext cx="1877" cy="662506"/>
          </a:xfrm>
          <a:prstGeom prst="straightConnector1">
            <a:avLst/>
          </a:prstGeom>
          <a:noFill/>
          <a:ln w="19050" cap="flat" cmpd="sng" algn="ctr">
            <a:solidFill>
              <a:srgbClr val="50E6FF"/>
            </a:solidFill>
            <a:prstDash val="solid"/>
            <a:headEnd type="none"/>
            <a:tailEnd type="arrow" w="lg" len="med"/>
          </a:ln>
          <a:effectLst/>
        </p:spPr>
      </p:cxnSp>
      <p:cxnSp>
        <p:nvCxnSpPr>
          <p:cNvPr id="57" name="Connector: Elbow 56">
            <a:extLst>
              <a:ext uri="{FF2B5EF4-FFF2-40B4-BE49-F238E27FC236}">
                <a16:creationId xmlns:a16="http://schemas.microsoft.com/office/drawing/2014/main" id="{9C5B997A-5B61-0DE6-9E2E-35A475BC9F46}"/>
              </a:ext>
              <a:ext uri="{C183D7F6-B498-43B3-948B-1728B52AA6E4}">
                <adec:decorative xmlns:adec="http://schemas.microsoft.com/office/drawing/2017/decorative" val="1"/>
              </a:ext>
            </a:extLst>
          </p:cNvPr>
          <p:cNvCxnSpPr>
            <a:cxnSpLocks/>
          </p:cNvCxnSpPr>
          <p:nvPr/>
        </p:nvCxnSpPr>
        <p:spPr>
          <a:xfrm rot="5400000" flipH="1" flipV="1">
            <a:off x="4174428" y="5434204"/>
            <a:ext cx="682470" cy="1"/>
          </a:xfrm>
          <a:prstGeom prst="bentConnector3">
            <a:avLst>
              <a:gd name="adj1" fmla="val 50000"/>
            </a:avLst>
          </a:prstGeom>
          <a:noFill/>
          <a:ln w="19050" cap="flat" cmpd="sng" algn="ctr">
            <a:solidFill>
              <a:srgbClr val="50E6FF"/>
            </a:solidFill>
            <a:prstDash val="solid"/>
            <a:headEnd type="none"/>
            <a:tailEnd type="arrow" w="lg" len="med"/>
          </a:ln>
          <a:effectLst/>
        </p:spPr>
      </p:cxnSp>
      <p:grpSp>
        <p:nvGrpSpPr>
          <p:cNvPr id="58" name="Group 57">
            <a:extLst>
              <a:ext uri="{FF2B5EF4-FFF2-40B4-BE49-F238E27FC236}">
                <a16:creationId xmlns:a16="http://schemas.microsoft.com/office/drawing/2014/main" id="{18BCDC9D-C7E5-2A9E-A711-96571769B83C}"/>
              </a:ext>
              <a:ext uri="{C183D7F6-B498-43B3-948B-1728B52AA6E4}">
                <adec:decorative xmlns:adec="http://schemas.microsoft.com/office/drawing/2017/decorative" val="1"/>
              </a:ext>
            </a:extLst>
          </p:cNvPr>
          <p:cNvGrpSpPr/>
          <p:nvPr/>
        </p:nvGrpSpPr>
        <p:grpSpPr>
          <a:xfrm>
            <a:off x="1337108" y="2548193"/>
            <a:ext cx="1328839" cy="1111158"/>
            <a:chOff x="708467" y="2880061"/>
            <a:chExt cx="1328839" cy="1111158"/>
          </a:xfrm>
        </p:grpSpPr>
        <p:pic>
          <p:nvPicPr>
            <p:cNvPr id="59" name="Picture 58">
              <a:extLst>
                <a:ext uri="{FF2B5EF4-FFF2-40B4-BE49-F238E27FC236}">
                  <a16:creationId xmlns:a16="http://schemas.microsoft.com/office/drawing/2014/main" id="{DFFA7656-657F-1C34-4483-EE22C207C288}"/>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30884"/>
            <a:stretch/>
          </p:blipFill>
          <p:spPr>
            <a:xfrm>
              <a:off x="708467" y="2880061"/>
              <a:ext cx="1328839" cy="632001"/>
            </a:xfrm>
            <a:prstGeom prst="rect">
              <a:avLst/>
            </a:prstGeom>
          </p:spPr>
        </p:pic>
        <p:sp>
          <p:nvSpPr>
            <p:cNvPr id="60" name="Title 3">
              <a:extLst>
                <a:ext uri="{FF2B5EF4-FFF2-40B4-BE49-F238E27FC236}">
                  <a16:creationId xmlns:a16="http://schemas.microsoft.com/office/drawing/2014/main" id="{DEEC0F2E-8A23-30FC-EACA-56B8C2A9C567}"/>
                </a:ext>
              </a:extLst>
            </p:cNvPr>
            <p:cNvSpPr txBox="1">
              <a:spLocks/>
            </p:cNvSpPr>
            <p:nvPr/>
          </p:nvSpPr>
          <p:spPr>
            <a:xfrm>
              <a:off x="858864" y="3529554"/>
              <a:ext cx="1028043" cy="46166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14367">
                <a:lnSpc>
                  <a:spcPct val="100000"/>
                </a:lnSpc>
                <a:defRPr/>
              </a:pPr>
              <a:r>
                <a:rPr sz="1500" spc="-49">
                  <a:solidFill>
                    <a:srgbClr val="FFFFFF"/>
                  </a:solidFill>
                  <a:latin typeface="Segoe UI Semibold"/>
                </a:rPr>
                <a:t>Azure Cosmos DB</a:t>
              </a:r>
            </a:p>
          </p:txBody>
        </p:sp>
      </p:grpSp>
      <p:grpSp>
        <p:nvGrpSpPr>
          <p:cNvPr id="61" name="Group 60" descr="Azure Cosmos DB icon">
            <a:extLst>
              <a:ext uri="{FF2B5EF4-FFF2-40B4-BE49-F238E27FC236}">
                <a16:creationId xmlns:a16="http://schemas.microsoft.com/office/drawing/2014/main" id="{85CB80AE-EAB4-35EE-3C7F-CDC1C14E8DD2}"/>
              </a:ext>
            </a:extLst>
          </p:cNvPr>
          <p:cNvGrpSpPr/>
          <p:nvPr/>
        </p:nvGrpSpPr>
        <p:grpSpPr>
          <a:xfrm>
            <a:off x="9350074" y="2565909"/>
            <a:ext cx="1328839" cy="1111944"/>
            <a:chOff x="9852908" y="2855399"/>
            <a:chExt cx="1328839" cy="1111944"/>
          </a:xfrm>
        </p:grpSpPr>
        <p:pic>
          <p:nvPicPr>
            <p:cNvPr id="62" name="Picture 61">
              <a:extLst>
                <a:ext uri="{FF2B5EF4-FFF2-40B4-BE49-F238E27FC236}">
                  <a16:creationId xmlns:a16="http://schemas.microsoft.com/office/drawing/2014/main" id="{A047CA10-18A6-97BA-E515-75DCB5CA3DA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30908"/>
            <a:stretch/>
          </p:blipFill>
          <p:spPr>
            <a:xfrm>
              <a:off x="9852908" y="2855399"/>
              <a:ext cx="1328839" cy="631777"/>
            </a:xfrm>
            <a:prstGeom prst="rect">
              <a:avLst/>
            </a:prstGeom>
          </p:spPr>
        </p:pic>
        <p:sp>
          <p:nvSpPr>
            <p:cNvPr id="63" name="Title 3">
              <a:extLst>
                <a:ext uri="{FF2B5EF4-FFF2-40B4-BE49-F238E27FC236}">
                  <a16:creationId xmlns:a16="http://schemas.microsoft.com/office/drawing/2014/main" id="{9551853C-10E2-4E18-6E7F-C0E06CC1CE22}"/>
                </a:ext>
              </a:extLst>
            </p:cNvPr>
            <p:cNvSpPr txBox="1">
              <a:spLocks/>
            </p:cNvSpPr>
            <p:nvPr/>
          </p:nvSpPr>
          <p:spPr>
            <a:xfrm>
              <a:off x="10003305" y="3505678"/>
              <a:ext cx="1028043" cy="46166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14367">
                <a:lnSpc>
                  <a:spcPct val="100000"/>
                </a:lnSpc>
                <a:defRPr/>
              </a:pPr>
              <a:r>
                <a:rPr sz="1500" spc="-49">
                  <a:solidFill>
                    <a:srgbClr val="FFFFFF"/>
                  </a:solidFill>
                  <a:latin typeface="Segoe UI Semibold"/>
                </a:rPr>
                <a:t>Azure Cosmos DB</a:t>
              </a:r>
            </a:p>
          </p:txBody>
        </p:sp>
      </p:grpSp>
      <p:grpSp>
        <p:nvGrpSpPr>
          <p:cNvPr id="64" name="Group 63">
            <a:extLst>
              <a:ext uri="{FF2B5EF4-FFF2-40B4-BE49-F238E27FC236}">
                <a16:creationId xmlns:a16="http://schemas.microsoft.com/office/drawing/2014/main" id="{5691EBF5-8C1B-AE28-EE66-EC80EB611C90}"/>
              </a:ext>
              <a:ext uri="{C183D7F6-B498-43B3-948B-1728B52AA6E4}">
                <adec:decorative xmlns:adec="http://schemas.microsoft.com/office/drawing/2017/decorative" val="1"/>
              </a:ext>
            </a:extLst>
          </p:cNvPr>
          <p:cNvGrpSpPr/>
          <p:nvPr/>
        </p:nvGrpSpPr>
        <p:grpSpPr>
          <a:xfrm>
            <a:off x="7727324" y="2752183"/>
            <a:ext cx="2102476" cy="210407"/>
            <a:chOff x="8132586" y="3061715"/>
            <a:chExt cx="2102476" cy="210407"/>
          </a:xfrm>
        </p:grpSpPr>
        <p:grpSp>
          <p:nvGrpSpPr>
            <p:cNvPr id="65" name="Group 64">
              <a:extLst>
                <a:ext uri="{FF2B5EF4-FFF2-40B4-BE49-F238E27FC236}">
                  <a16:creationId xmlns:a16="http://schemas.microsoft.com/office/drawing/2014/main" id="{CD91307C-3D3A-F0CF-9022-2A51A5381864}"/>
                </a:ext>
              </a:extLst>
            </p:cNvPr>
            <p:cNvGrpSpPr/>
            <p:nvPr/>
          </p:nvGrpSpPr>
          <p:grpSpPr>
            <a:xfrm>
              <a:off x="9639489" y="3061715"/>
              <a:ext cx="159116" cy="210407"/>
              <a:chOff x="7931361" y="4117058"/>
              <a:chExt cx="159116" cy="210407"/>
            </a:xfrm>
          </p:grpSpPr>
          <p:sp>
            <p:nvSpPr>
              <p:cNvPr id="67" name="Rectangle 66">
                <a:extLst>
                  <a:ext uri="{FF2B5EF4-FFF2-40B4-BE49-F238E27FC236}">
                    <a16:creationId xmlns:a16="http://schemas.microsoft.com/office/drawing/2014/main" id="{A2C7864E-105F-C6ED-694E-4CA0F479D54B}"/>
                  </a:ext>
                </a:extLst>
              </p:cNvPr>
              <p:cNvSpPr/>
              <p:nvPr/>
            </p:nvSpPr>
            <p:spPr bwMode="auto">
              <a:xfrm>
                <a:off x="7931361" y="4117058"/>
                <a:ext cx="121409" cy="21040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51782D03-875D-9401-1DA2-CC81479C487C}"/>
                  </a:ext>
                </a:extLst>
              </p:cNvPr>
              <p:cNvGrpSpPr/>
              <p:nvPr/>
            </p:nvGrpSpPr>
            <p:grpSpPr>
              <a:xfrm>
                <a:off x="7931361" y="4134589"/>
                <a:ext cx="159116" cy="172586"/>
                <a:chOff x="9186381" y="1104269"/>
                <a:chExt cx="159116" cy="172586"/>
              </a:xfrm>
            </p:grpSpPr>
            <p:sp>
              <p:nvSpPr>
                <p:cNvPr id="69" name="Oval 68">
                  <a:extLst>
                    <a:ext uri="{FF2B5EF4-FFF2-40B4-BE49-F238E27FC236}">
                      <a16:creationId xmlns:a16="http://schemas.microsoft.com/office/drawing/2014/main" id="{F2758C03-7CC5-1B2E-9479-3AA5EFD47432}"/>
                    </a:ext>
                  </a:extLst>
                </p:cNvPr>
                <p:cNvSpPr/>
                <p:nvPr/>
              </p:nvSpPr>
              <p:spPr bwMode="auto">
                <a:xfrm rot="16200000">
                  <a:off x="9232045" y="1153850"/>
                  <a:ext cx="78067" cy="73423"/>
                </a:xfrm>
                <a:prstGeom prst="ellipse">
                  <a:avLst/>
                </a:prstGeom>
                <a:solidFill>
                  <a:srgbClr val="4DE1FD"/>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highlight>
                      <a:srgbClr val="000000"/>
                    </a:highlight>
                    <a:uLnTx/>
                    <a:uFillTx/>
                    <a:latin typeface="Segoe UI"/>
                    <a:ea typeface="Segoe UI" pitchFamily="34" charset="0"/>
                    <a:cs typeface="Segoe UI" pitchFamily="34" charset="0"/>
                  </a:endParaRPr>
                </a:p>
              </p:txBody>
            </p:sp>
            <p:sp>
              <p:nvSpPr>
                <p:cNvPr id="70" name="Freeform: Shape 283">
                  <a:extLst>
                    <a:ext uri="{FF2B5EF4-FFF2-40B4-BE49-F238E27FC236}">
                      <a16:creationId xmlns:a16="http://schemas.microsoft.com/office/drawing/2014/main" id="{ADDAB0ED-EF1F-19A7-2752-2B80504120D5}"/>
                    </a:ext>
                  </a:extLst>
                </p:cNvPr>
                <p:cNvSpPr/>
                <p:nvPr/>
              </p:nvSpPr>
              <p:spPr bwMode="auto">
                <a:xfrm>
                  <a:off x="9186381" y="1104269"/>
                  <a:ext cx="159116" cy="172586"/>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19050" cap="flat" cmpd="sng" algn="ctr">
                  <a:solidFill>
                    <a:srgbClr val="4DE1F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highlight>
                      <a:srgbClr val="000000"/>
                    </a:highlight>
                    <a:uLnTx/>
                    <a:uFillTx/>
                    <a:latin typeface="Segoe UI"/>
                    <a:ea typeface="Segoe UI" pitchFamily="34" charset="0"/>
                    <a:cs typeface="Segoe UI" pitchFamily="34" charset="0"/>
                  </a:endParaRPr>
                </a:p>
              </p:txBody>
            </p:sp>
          </p:grpSp>
        </p:grpSp>
        <p:cxnSp>
          <p:nvCxnSpPr>
            <p:cNvPr id="66" name="Straight Arrow Connector 65">
              <a:extLst>
                <a:ext uri="{FF2B5EF4-FFF2-40B4-BE49-F238E27FC236}">
                  <a16:creationId xmlns:a16="http://schemas.microsoft.com/office/drawing/2014/main" id="{62CBE362-FF0C-497A-4A02-978F880D0645}"/>
                </a:ext>
                <a:ext uri="{C183D7F6-B498-43B3-948B-1728B52AA6E4}">
                  <adec:decorative xmlns:adec="http://schemas.microsoft.com/office/drawing/2017/decorative" val="1"/>
                </a:ext>
              </a:extLst>
            </p:cNvPr>
            <p:cNvCxnSpPr>
              <a:cxnSpLocks/>
            </p:cNvCxnSpPr>
            <p:nvPr/>
          </p:nvCxnSpPr>
          <p:spPr>
            <a:xfrm>
              <a:off x="8132586" y="3164544"/>
              <a:ext cx="2102476" cy="0"/>
            </a:xfrm>
            <a:prstGeom prst="straightConnector1">
              <a:avLst/>
            </a:prstGeom>
            <a:noFill/>
            <a:ln w="19050" cap="flat" cmpd="sng" algn="ctr">
              <a:solidFill>
                <a:srgbClr val="50E6FF"/>
              </a:solidFill>
              <a:prstDash val="solid"/>
              <a:headEnd type="none"/>
              <a:tailEnd type="none"/>
            </a:ln>
            <a:effectLst/>
          </p:spPr>
        </p:cxnSp>
      </p:grpSp>
      <p:grpSp>
        <p:nvGrpSpPr>
          <p:cNvPr id="71" name="Group 70" descr="Azure service bus topic">
            <a:extLst>
              <a:ext uri="{FF2B5EF4-FFF2-40B4-BE49-F238E27FC236}">
                <a16:creationId xmlns:a16="http://schemas.microsoft.com/office/drawing/2014/main" id="{85322F2E-60E9-BA4F-F802-F5AE8E647346}"/>
              </a:ext>
            </a:extLst>
          </p:cNvPr>
          <p:cNvGrpSpPr/>
          <p:nvPr/>
        </p:nvGrpSpPr>
        <p:grpSpPr>
          <a:xfrm>
            <a:off x="4171408" y="1284793"/>
            <a:ext cx="3143791" cy="423892"/>
            <a:chOff x="4171408" y="1284793"/>
            <a:chExt cx="3143791" cy="423892"/>
          </a:xfrm>
        </p:grpSpPr>
        <p:sp>
          <p:nvSpPr>
            <p:cNvPr id="72" name="Can 11">
              <a:extLst>
                <a:ext uri="{FF2B5EF4-FFF2-40B4-BE49-F238E27FC236}">
                  <a16:creationId xmlns:a16="http://schemas.microsoft.com/office/drawing/2014/main" id="{469CA188-2864-E458-9CB1-E0FDEE68A822}"/>
                </a:ext>
              </a:extLst>
            </p:cNvPr>
            <p:cNvSpPr/>
            <p:nvPr/>
          </p:nvSpPr>
          <p:spPr bwMode="auto">
            <a:xfrm rot="5400000">
              <a:off x="5531358" y="-75157"/>
              <a:ext cx="423892" cy="3143791"/>
            </a:xfrm>
            <a:prstGeom prst="can">
              <a:avLst/>
            </a:prstGeom>
            <a:gradFill flip="none" rotWithShape="1">
              <a:gsLst>
                <a:gs pos="0">
                  <a:srgbClr val="50E6FF">
                    <a:lumMod val="75000"/>
                  </a:srgbClr>
                </a:gs>
                <a:gs pos="100000">
                  <a:srgbClr val="857FD2"/>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 name="Graphic 72">
              <a:extLst>
                <a:ext uri="{FF2B5EF4-FFF2-40B4-BE49-F238E27FC236}">
                  <a16:creationId xmlns:a16="http://schemas.microsoft.com/office/drawing/2014/main" id="{F4D3F3D5-43FA-78C0-A8FD-3D37C2F5CF0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13226" y="1349566"/>
              <a:ext cx="289488" cy="289488"/>
            </a:xfrm>
            <a:prstGeom prst="rect">
              <a:avLst/>
            </a:prstGeom>
          </p:spPr>
        </p:pic>
        <p:sp>
          <p:nvSpPr>
            <p:cNvPr id="74" name="Title 3">
              <a:extLst>
                <a:ext uri="{FF2B5EF4-FFF2-40B4-BE49-F238E27FC236}">
                  <a16:creationId xmlns:a16="http://schemas.microsoft.com/office/drawing/2014/main" id="{F8301AF1-4BF0-7E92-5D55-DE6FDF7314E0}"/>
                </a:ext>
              </a:extLst>
            </p:cNvPr>
            <p:cNvSpPr txBox="1">
              <a:spLocks/>
            </p:cNvSpPr>
            <p:nvPr/>
          </p:nvSpPr>
          <p:spPr>
            <a:xfrm>
              <a:off x="4949838" y="1378894"/>
              <a:ext cx="2028750" cy="2308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500" b="0" i="0" u="none" strike="noStrike" kern="1200" cap="none" spc="-49" normalizeH="0" baseline="0" noProof="0">
                  <a:ln w="3175">
                    <a:noFill/>
                  </a:ln>
                  <a:solidFill>
                    <a:srgbClr val="FFFFFF"/>
                  </a:solidFill>
                  <a:effectLst/>
                  <a:uLnTx/>
                  <a:uFillTx/>
                  <a:latin typeface="Segoe UI Semibold"/>
                  <a:ea typeface="+mn-ea"/>
                  <a:cs typeface="Segoe UI" pitchFamily="34" charset="0"/>
                </a:rPr>
                <a:t>Azure Service Bus Topic</a:t>
              </a:r>
            </a:p>
          </p:txBody>
        </p:sp>
      </p:grpSp>
      <p:grpSp>
        <p:nvGrpSpPr>
          <p:cNvPr id="75" name="Group 74">
            <a:extLst>
              <a:ext uri="{FF2B5EF4-FFF2-40B4-BE49-F238E27FC236}">
                <a16:creationId xmlns:a16="http://schemas.microsoft.com/office/drawing/2014/main" id="{B52E8323-1316-DB93-6DEF-D1DA91CACAF8}"/>
              </a:ext>
              <a:ext uri="{C183D7F6-B498-43B3-948B-1728B52AA6E4}">
                <adec:decorative xmlns:adec="http://schemas.microsoft.com/office/drawing/2017/decorative" val="1"/>
              </a:ext>
            </a:extLst>
          </p:cNvPr>
          <p:cNvGrpSpPr/>
          <p:nvPr/>
        </p:nvGrpSpPr>
        <p:grpSpPr>
          <a:xfrm>
            <a:off x="2220003" y="2747501"/>
            <a:ext cx="1424718" cy="210407"/>
            <a:chOff x="1830175" y="3061715"/>
            <a:chExt cx="1424718" cy="210407"/>
          </a:xfrm>
        </p:grpSpPr>
        <p:grpSp>
          <p:nvGrpSpPr>
            <p:cNvPr id="76" name="Group 75">
              <a:extLst>
                <a:ext uri="{FF2B5EF4-FFF2-40B4-BE49-F238E27FC236}">
                  <a16:creationId xmlns:a16="http://schemas.microsoft.com/office/drawing/2014/main" id="{856E0C90-D1EA-6BCC-8BA1-515B11DED383}"/>
                </a:ext>
              </a:extLst>
            </p:cNvPr>
            <p:cNvGrpSpPr/>
            <p:nvPr/>
          </p:nvGrpSpPr>
          <p:grpSpPr>
            <a:xfrm>
              <a:off x="2265840" y="3061715"/>
              <a:ext cx="159116" cy="210407"/>
              <a:chOff x="7714086" y="4117058"/>
              <a:chExt cx="159116" cy="210407"/>
            </a:xfrm>
          </p:grpSpPr>
          <p:sp>
            <p:nvSpPr>
              <p:cNvPr id="78" name="Rectangle 77">
                <a:extLst>
                  <a:ext uri="{FF2B5EF4-FFF2-40B4-BE49-F238E27FC236}">
                    <a16:creationId xmlns:a16="http://schemas.microsoft.com/office/drawing/2014/main" id="{0C6AFC66-223F-5CDA-CA23-F94CCC21D17B}"/>
                  </a:ext>
                </a:extLst>
              </p:cNvPr>
              <p:cNvSpPr/>
              <p:nvPr/>
            </p:nvSpPr>
            <p:spPr bwMode="auto">
              <a:xfrm>
                <a:off x="7714086" y="4117058"/>
                <a:ext cx="121409" cy="21040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9" name="Group 78">
                <a:extLst>
                  <a:ext uri="{FF2B5EF4-FFF2-40B4-BE49-F238E27FC236}">
                    <a16:creationId xmlns:a16="http://schemas.microsoft.com/office/drawing/2014/main" id="{9AE23F3B-22B3-E212-842C-2020B347C758}"/>
                  </a:ext>
                </a:extLst>
              </p:cNvPr>
              <p:cNvGrpSpPr/>
              <p:nvPr/>
            </p:nvGrpSpPr>
            <p:grpSpPr>
              <a:xfrm>
                <a:off x="7714086" y="4134589"/>
                <a:ext cx="159116" cy="172586"/>
                <a:chOff x="8969106" y="1104269"/>
                <a:chExt cx="159116" cy="172586"/>
              </a:xfrm>
            </p:grpSpPr>
            <p:sp>
              <p:nvSpPr>
                <p:cNvPr id="80" name="Oval 79">
                  <a:extLst>
                    <a:ext uri="{FF2B5EF4-FFF2-40B4-BE49-F238E27FC236}">
                      <a16:creationId xmlns:a16="http://schemas.microsoft.com/office/drawing/2014/main" id="{DBDCD05C-54BD-4B61-D1D7-69FAF06E4937}"/>
                    </a:ext>
                  </a:extLst>
                </p:cNvPr>
                <p:cNvSpPr/>
                <p:nvPr/>
              </p:nvSpPr>
              <p:spPr bwMode="auto">
                <a:xfrm rot="16200000">
                  <a:off x="9014770" y="1153850"/>
                  <a:ext cx="78067" cy="73423"/>
                </a:xfrm>
                <a:prstGeom prst="ellipse">
                  <a:avLst/>
                </a:prstGeom>
                <a:solidFill>
                  <a:srgbClr val="4DE1FD"/>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highlight>
                      <a:srgbClr val="000000"/>
                    </a:highlight>
                    <a:uLnTx/>
                    <a:uFillTx/>
                    <a:latin typeface="Segoe UI"/>
                    <a:ea typeface="Segoe UI" pitchFamily="34" charset="0"/>
                    <a:cs typeface="Segoe UI" pitchFamily="34" charset="0"/>
                  </a:endParaRPr>
                </a:p>
              </p:txBody>
            </p:sp>
            <p:sp>
              <p:nvSpPr>
                <p:cNvPr id="81" name="Freeform: Shape 80">
                  <a:extLst>
                    <a:ext uri="{FF2B5EF4-FFF2-40B4-BE49-F238E27FC236}">
                      <a16:creationId xmlns:a16="http://schemas.microsoft.com/office/drawing/2014/main" id="{2D3512F2-091A-1DFF-3B59-B6C95F066B68}"/>
                    </a:ext>
                  </a:extLst>
                </p:cNvPr>
                <p:cNvSpPr/>
                <p:nvPr/>
              </p:nvSpPr>
              <p:spPr bwMode="auto">
                <a:xfrm>
                  <a:off x="8969106" y="1104269"/>
                  <a:ext cx="159116" cy="172586"/>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19050" cap="flat" cmpd="sng" algn="ctr">
                  <a:solidFill>
                    <a:srgbClr val="4DE1F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highlight>
                      <a:srgbClr val="000000"/>
                    </a:highlight>
                    <a:uLnTx/>
                    <a:uFillTx/>
                    <a:latin typeface="Segoe UI"/>
                    <a:ea typeface="Segoe UI" pitchFamily="34" charset="0"/>
                    <a:cs typeface="Segoe UI" pitchFamily="34" charset="0"/>
                  </a:endParaRPr>
                </a:p>
              </p:txBody>
            </p:sp>
          </p:grpSp>
        </p:grpSp>
        <p:cxnSp>
          <p:nvCxnSpPr>
            <p:cNvPr id="77" name="Straight Arrow Connector 76">
              <a:extLst>
                <a:ext uri="{FF2B5EF4-FFF2-40B4-BE49-F238E27FC236}">
                  <a16:creationId xmlns:a16="http://schemas.microsoft.com/office/drawing/2014/main" id="{2AE392C6-5986-C6EC-1EC4-653809FE9767}"/>
                </a:ext>
                <a:ext uri="{C183D7F6-B498-43B3-948B-1728B52AA6E4}">
                  <adec:decorative xmlns:adec="http://schemas.microsoft.com/office/drawing/2017/decorative" val="1"/>
                </a:ext>
              </a:extLst>
            </p:cNvPr>
            <p:cNvCxnSpPr>
              <a:cxnSpLocks/>
            </p:cNvCxnSpPr>
            <p:nvPr/>
          </p:nvCxnSpPr>
          <p:spPr>
            <a:xfrm>
              <a:off x="1830175" y="3169917"/>
              <a:ext cx="1424718" cy="0"/>
            </a:xfrm>
            <a:prstGeom prst="straightConnector1">
              <a:avLst/>
            </a:prstGeom>
            <a:noFill/>
            <a:ln w="19050" cap="flat" cmpd="sng" algn="ctr">
              <a:solidFill>
                <a:srgbClr val="50E6FF"/>
              </a:solidFill>
              <a:prstDash val="solid"/>
              <a:headEnd type="none"/>
              <a:tailEnd type="none"/>
            </a:ln>
            <a:effectLst/>
          </p:spPr>
        </p:cxnSp>
      </p:grpSp>
      <p:cxnSp>
        <p:nvCxnSpPr>
          <p:cNvPr id="82" name="Straight Arrow Connector 81">
            <a:extLst>
              <a:ext uri="{FF2B5EF4-FFF2-40B4-BE49-F238E27FC236}">
                <a16:creationId xmlns:a16="http://schemas.microsoft.com/office/drawing/2014/main" id="{6390EDDE-B9EB-23F1-52AE-9864A3537171}"/>
              </a:ext>
              <a:ext uri="{C183D7F6-B498-43B3-948B-1728B52AA6E4}">
                <adec:decorative xmlns:adec="http://schemas.microsoft.com/office/drawing/2017/decorative" val="1"/>
              </a:ext>
            </a:extLst>
          </p:cNvPr>
          <p:cNvCxnSpPr>
            <a:cxnSpLocks/>
          </p:cNvCxnSpPr>
          <p:nvPr/>
        </p:nvCxnSpPr>
        <p:spPr>
          <a:xfrm>
            <a:off x="6927855" y="1712804"/>
            <a:ext cx="0" cy="623310"/>
          </a:xfrm>
          <a:prstGeom prst="straightConnector1">
            <a:avLst/>
          </a:prstGeom>
          <a:noFill/>
          <a:ln w="19050" cap="flat" cmpd="sng" algn="ctr">
            <a:solidFill>
              <a:srgbClr val="50E6FF"/>
            </a:solidFill>
            <a:prstDash val="solid"/>
            <a:headEnd type="none"/>
            <a:tailEnd type="arrow" w="lg" len="med"/>
          </a:ln>
          <a:effectLst/>
        </p:spPr>
      </p:cxnSp>
      <p:sp>
        <p:nvSpPr>
          <p:cNvPr id="83" name="Title 1">
            <a:extLst>
              <a:ext uri="{FF2B5EF4-FFF2-40B4-BE49-F238E27FC236}">
                <a16:creationId xmlns:a16="http://schemas.microsoft.com/office/drawing/2014/main" id="{2CA4EF9E-7F21-0B56-835C-691E6D02AB81}"/>
              </a:ext>
            </a:extLst>
          </p:cNvPr>
          <p:cNvSpPr txBox="1">
            <a:spLocks/>
          </p:cNvSpPr>
          <p:nvPr/>
        </p:nvSpPr>
        <p:spPr>
          <a:xfrm>
            <a:off x="579037" y="435178"/>
            <a:ext cx="11017250"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spcBef>
                <a:spcPts val="1200"/>
              </a:spcBef>
              <a:defRPr/>
            </a:pPr>
            <a:r>
              <a:rPr lang="en-US" b="1">
                <a:gradFill>
                  <a:gsLst>
                    <a:gs pos="0">
                      <a:srgbClr val="50E6FF"/>
                    </a:gs>
                    <a:gs pos="100000">
                      <a:srgbClr val="8661C5"/>
                    </a:gs>
                  </a:gsLst>
                  <a:lin ang="2700000" scaled="1"/>
                </a:gradFill>
                <a:latin typeface="Segoe UI Semibold"/>
              </a:rPr>
              <a:t>Serverless microservices: Contoso Retail</a:t>
            </a:r>
          </a:p>
        </p:txBody>
      </p:sp>
      <p:grpSp>
        <p:nvGrpSpPr>
          <p:cNvPr id="84" name="Group 83" descr="end user icon">
            <a:extLst>
              <a:ext uri="{FF2B5EF4-FFF2-40B4-BE49-F238E27FC236}">
                <a16:creationId xmlns:a16="http://schemas.microsoft.com/office/drawing/2014/main" id="{B3A495CD-D89B-6C9A-8F63-BB7D563F2B99}"/>
              </a:ext>
            </a:extLst>
          </p:cNvPr>
          <p:cNvGrpSpPr/>
          <p:nvPr/>
        </p:nvGrpSpPr>
        <p:grpSpPr>
          <a:xfrm>
            <a:off x="4171408" y="5832585"/>
            <a:ext cx="738822" cy="685531"/>
            <a:chOff x="4254300" y="5852707"/>
            <a:chExt cx="738822" cy="685531"/>
          </a:xfrm>
        </p:grpSpPr>
        <p:sp>
          <p:nvSpPr>
            <p:cNvPr id="85" name="Title 3">
              <a:extLst>
                <a:ext uri="{FF2B5EF4-FFF2-40B4-BE49-F238E27FC236}">
                  <a16:creationId xmlns:a16="http://schemas.microsoft.com/office/drawing/2014/main" id="{330CF6C8-75BF-F017-4E98-FFF9C83BFE70}"/>
                </a:ext>
              </a:extLst>
            </p:cNvPr>
            <p:cNvSpPr txBox="1">
              <a:spLocks/>
            </p:cNvSpPr>
            <p:nvPr/>
          </p:nvSpPr>
          <p:spPr>
            <a:xfrm>
              <a:off x="4254300" y="6307406"/>
              <a:ext cx="738822" cy="2308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14367">
                <a:lnSpc>
                  <a:spcPct val="100000"/>
                </a:lnSpc>
                <a:defRPr/>
              </a:pPr>
              <a:r>
                <a:rPr sz="1500" spc="-49">
                  <a:solidFill>
                    <a:srgbClr val="FFFFFF"/>
                  </a:solidFill>
                  <a:latin typeface="Segoe UI Semibold"/>
                </a:rPr>
                <a:t>End user</a:t>
              </a:r>
            </a:p>
          </p:txBody>
        </p:sp>
        <p:grpSp>
          <p:nvGrpSpPr>
            <p:cNvPr id="86" name="person" descr="person">
              <a:extLst>
                <a:ext uri="{FF2B5EF4-FFF2-40B4-BE49-F238E27FC236}">
                  <a16:creationId xmlns:a16="http://schemas.microsoft.com/office/drawing/2014/main" id="{7E8A13C6-6456-BF4A-A356-F2FE8DD1252B}"/>
                </a:ext>
              </a:extLst>
            </p:cNvPr>
            <p:cNvGrpSpPr/>
            <p:nvPr/>
          </p:nvGrpSpPr>
          <p:grpSpPr>
            <a:xfrm>
              <a:off x="4461695" y="5852707"/>
              <a:ext cx="282796" cy="342228"/>
              <a:chOff x="5517875" y="3368919"/>
              <a:chExt cx="233375" cy="282423"/>
            </a:xfrm>
            <a:solidFill>
              <a:srgbClr val="64DEFC"/>
            </a:solidFill>
          </p:grpSpPr>
          <p:sp>
            <p:nvSpPr>
              <p:cNvPr id="87" name="Freeform: Shape 86">
                <a:extLst>
                  <a:ext uri="{FF2B5EF4-FFF2-40B4-BE49-F238E27FC236}">
                    <a16:creationId xmlns:a16="http://schemas.microsoft.com/office/drawing/2014/main" id="{0C7E764A-D06C-DD67-BD55-6D2D5820A155}"/>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endParaRPr lang="en-US">
                  <a:solidFill>
                    <a:srgbClr val="FFFFFF"/>
                  </a:solidFill>
                  <a:latin typeface="Segoe UI"/>
                </a:endParaRPr>
              </a:p>
            </p:txBody>
          </p:sp>
          <p:sp>
            <p:nvSpPr>
              <p:cNvPr id="88" name="Freeform: Shape 87">
                <a:extLst>
                  <a:ext uri="{FF2B5EF4-FFF2-40B4-BE49-F238E27FC236}">
                    <a16:creationId xmlns:a16="http://schemas.microsoft.com/office/drawing/2014/main" id="{CED5FD8D-04F1-1DBF-C355-95EF98520185}"/>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endParaRPr lang="en-US">
                  <a:solidFill>
                    <a:srgbClr val="FFFFFF"/>
                  </a:solidFill>
                  <a:latin typeface="Segoe UI"/>
                </a:endParaRPr>
              </a:p>
            </p:txBody>
          </p:sp>
        </p:grpSp>
      </p:grpSp>
      <p:sp>
        <p:nvSpPr>
          <p:cNvPr id="89" name="Rectangle 88">
            <a:extLst>
              <a:ext uri="{FF2B5EF4-FFF2-40B4-BE49-F238E27FC236}">
                <a16:creationId xmlns:a16="http://schemas.microsoft.com/office/drawing/2014/main" id="{9BC8A383-BF82-2310-87A2-8AC649A9CBD0}"/>
              </a:ext>
              <a:ext uri="{C183D7F6-B498-43B3-948B-1728B52AA6E4}">
                <adec:decorative xmlns:adec="http://schemas.microsoft.com/office/drawing/2017/decorative" val="1"/>
              </a:ext>
            </a:extLst>
          </p:cNvPr>
          <p:cNvSpPr/>
          <p:nvPr/>
        </p:nvSpPr>
        <p:spPr bwMode="auto">
          <a:xfrm>
            <a:off x="2921570" y="2150066"/>
            <a:ext cx="6172881" cy="3320082"/>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90" name="Title 3">
            <a:extLst>
              <a:ext uri="{FF2B5EF4-FFF2-40B4-BE49-F238E27FC236}">
                <a16:creationId xmlns:a16="http://schemas.microsoft.com/office/drawing/2014/main" id="{D04C4E9D-DD19-6106-ED21-8571E7E7B6F6}"/>
              </a:ext>
            </a:extLst>
          </p:cNvPr>
          <p:cNvSpPr txBox="1">
            <a:spLocks/>
          </p:cNvSpPr>
          <p:nvPr/>
        </p:nvSpPr>
        <p:spPr>
          <a:xfrm>
            <a:off x="6709696" y="5546011"/>
            <a:ext cx="2617359" cy="2308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500" spc="-49">
                <a:solidFill>
                  <a:srgbClr val="FFFFFF"/>
                </a:solidFill>
                <a:latin typeface="Segoe UI Semibold"/>
              </a:rPr>
              <a:t>Container Apps Environment</a:t>
            </a:r>
          </a:p>
        </p:txBody>
      </p:sp>
      <p:grpSp>
        <p:nvGrpSpPr>
          <p:cNvPr id="91" name="Group 90">
            <a:extLst>
              <a:ext uri="{FF2B5EF4-FFF2-40B4-BE49-F238E27FC236}">
                <a16:creationId xmlns:a16="http://schemas.microsoft.com/office/drawing/2014/main" id="{C78E34FF-2360-0F48-89C1-D4E048DB9CF3}"/>
              </a:ext>
            </a:extLst>
          </p:cNvPr>
          <p:cNvGrpSpPr/>
          <p:nvPr/>
        </p:nvGrpSpPr>
        <p:grpSpPr>
          <a:xfrm>
            <a:off x="3888477" y="2582811"/>
            <a:ext cx="1205760" cy="685800"/>
            <a:chOff x="4313413" y="2468557"/>
            <a:chExt cx="1205760" cy="685800"/>
          </a:xfrm>
        </p:grpSpPr>
        <p:sp>
          <p:nvSpPr>
            <p:cNvPr id="92" name="Rectangle 91">
              <a:extLst>
                <a:ext uri="{FF2B5EF4-FFF2-40B4-BE49-F238E27FC236}">
                  <a16:creationId xmlns:a16="http://schemas.microsoft.com/office/drawing/2014/main" id="{400DA6C4-ECF4-727F-EF32-B37915D080BA}"/>
                </a:ext>
                <a:ext uri="{C183D7F6-B498-43B3-948B-1728B52AA6E4}">
                  <adec:decorative xmlns:adec="http://schemas.microsoft.com/office/drawing/2017/decorative" val="1"/>
                </a:ext>
              </a:extLst>
            </p:cNvPr>
            <p:cNvSpPr/>
            <p:nvPr/>
          </p:nvSpPr>
          <p:spPr bwMode="auto">
            <a:xfrm>
              <a:off x="4319853" y="2468557"/>
              <a:ext cx="1199320" cy="685800"/>
            </a:xfrm>
            <a:prstGeom prst="rect">
              <a:avLst/>
            </a:prstGeom>
            <a:solidFill>
              <a:srgbClr val="000000"/>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93" name="Graphic 92" descr="Azure Container Apps icon">
              <a:extLst>
                <a:ext uri="{FF2B5EF4-FFF2-40B4-BE49-F238E27FC236}">
                  <a16:creationId xmlns:a16="http://schemas.microsoft.com/office/drawing/2014/main" id="{C2046EB0-113B-1903-D17C-169988B3995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4736233" y="2548193"/>
              <a:ext cx="360932" cy="360932"/>
            </a:xfrm>
            <a:prstGeom prst="rect">
              <a:avLst/>
            </a:prstGeom>
          </p:spPr>
        </p:pic>
        <p:sp>
          <p:nvSpPr>
            <p:cNvPr id="94" name="Title 3">
              <a:extLst>
                <a:ext uri="{FF2B5EF4-FFF2-40B4-BE49-F238E27FC236}">
                  <a16:creationId xmlns:a16="http://schemas.microsoft.com/office/drawing/2014/main" id="{532AFD25-ADC5-AF98-31B1-A54209529A1D}"/>
                </a:ext>
              </a:extLst>
            </p:cNvPr>
            <p:cNvSpPr txBox="1">
              <a:spLocks/>
            </p:cNvSpPr>
            <p:nvPr/>
          </p:nvSpPr>
          <p:spPr>
            <a:xfrm>
              <a:off x="4313413" y="2957908"/>
              <a:ext cx="1157149" cy="1692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49" normalizeH="0" baseline="0" noProof="0">
                  <a:ln w="3175">
                    <a:noFill/>
                  </a:ln>
                  <a:solidFill>
                    <a:srgbClr val="FFFFFF"/>
                  </a:solidFill>
                  <a:effectLst/>
                  <a:uLnTx/>
                  <a:uFillTx/>
                  <a:latin typeface="Segoe UI Semibold"/>
                  <a:ea typeface="+mn-ea"/>
                  <a:cs typeface="Segoe UI" pitchFamily="34" charset="0"/>
                </a:rPr>
                <a:t>Order Service</a:t>
              </a:r>
            </a:p>
          </p:txBody>
        </p:sp>
      </p:grpSp>
      <p:grpSp>
        <p:nvGrpSpPr>
          <p:cNvPr id="95" name="Group 94">
            <a:extLst>
              <a:ext uri="{FF2B5EF4-FFF2-40B4-BE49-F238E27FC236}">
                <a16:creationId xmlns:a16="http://schemas.microsoft.com/office/drawing/2014/main" id="{6A3E9DC7-40CF-3842-3400-7790396F7EC7}"/>
              </a:ext>
            </a:extLst>
          </p:cNvPr>
          <p:cNvGrpSpPr/>
          <p:nvPr/>
        </p:nvGrpSpPr>
        <p:grpSpPr>
          <a:xfrm>
            <a:off x="6323529" y="2582075"/>
            <a:ext cx="1199320" cy="685800"/>
            <a:chOff x="6459122" y="2472483"/>
            <a:chExt cx="1199320" cy="685800"/>
          </a:xfrm>
        </p:grpSpPr>
        <p:sp>
          <p:nvSpPr>
            <p:cNvPr id="96" name="Rectangle 95">
              <a:extLst>
                <a:ext uri="{FF2B5EF4-FFF2-40B4-BE49-F238E27FC236}">
                  <a16:creationId xmlns:a16="http://schemas.microsoft.com/office/drawing/2014/main" id="{2AA23A00-8B80-A0C6-9F64-752368AF54E1}"/>
                </a:ext>
                <a:ext uri="{C183D7F6-B498-43B3-948B-1728B52AA6E4}">
                  <adec:decorative xmlns:adec="http://schemas.microsoft.com/office/drawing/2017/decorative" val="1"/>
                </a:ext>
              </a:extLst>
            </p:cNvPr>
            <p:cNvSpPr/>
            <p:nvPr/>
          </p:nvSpPr>
          <p:spPr bwMode="auto">
            <a:xfrm>
              <a:off x="6459122" y="2472483"/>
              <a:ext cx="1199320" cy="685800"/>
            </a:xfrm>
            <a:prstGeom prst="rect">
              <a:avLst/>
            </a:prstGeom>
            <a:solidFill>
              <a:srgbClr val="000000"/>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97" name="Title 3">
              <a:extLst>
                <a:ext uri="{FF2B5EF4-FFF2-40B4-BE49-F238E27FC236}">
                  <a16:creationId xmlns:a16="http://schemas.microsoft.com/office/drawing/2014/main" id="{DA4B4034-A745-AAFE-024F-65B39918DF03}"/>
                </a:ext>
              </a:extLst>
            </p:cNvPr>
            <p:cNvSpPr txBox="1">
              <a:spLocks/>
            </p:cNvSpPr>
            <p:nvPr/>
          </p:nvSpPr>
          <p:spPr>
            <a:xfrm>
              <a:off x="6480208" y="2931018"/>
              <a:ext cx="1157149" cy="1692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49" normalizeH="0" baseline="0" noProof="0">
                  <a:ln w="3175">
                    <a:noFill/>
                  </a:ln>
                  <a:solidFill>
                    <a:srgbClr val="FFFFFF"/>
                  </a:solidFill>
                  <a:effectLst/>
                  <a:uLnTx/>
                  <a:uFillTx/>
                  <a:latin typeface="Segoe UI Semibold"/>
                  <a:ea typeface="+mn-ea"/>
                  <a:cs typeface="Segoe UI" pitchFamily="34" charset="0"/>
                </a:rPr>
                <a:t>Loyalty Service</a:t>
              </a:r>
            </a:p>
          </p:txBody>
        </p:sp>
        <p:pic>
          <p:nvPicPr>
            <p:cNvPr id="98" name="Graphic 97" descr="Azure Container Apps icon">
              <a:extLst>
                <a:ext uri="{FF2B5EF4-FFF2-40B4-BE49-F238E27FC236}">
                  <a16:creationId xmlns:a16="http://schemas.microsoft.com/office/drawing/2014/main" id="{3B3EBA0C-2F93-F81F-ED23-9BDF6402E28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6878316" y="2552875"/>
              <a:ext cx="360932" cy="360932"/>
            </a:xfrm>
            <a:prstGeom prst="rect">
              <a:avLst/>
            </a:prstGeom>
          </p:spPr>
        </p:pic>
      </p:grpSp>
      <p:cxnSp>
        <p:nvCxnSpPr>
          <p:cNvPr id="99" name="Straight Arrow Connector 98">
            <a:extLst>
              <a:ext uri="{FF2B5EF4-FFF2-40B4-BE49-F238E27FC236}">
                <a16:creationId xmlns:a16="http://schemas.microsoft.com/office/drawing/2014/main" id="{54AE3EC7-7CD1-71F7-1B8B-62E16C8DA028}"/>
              </a:ext>
              <a:ext uri="{C183D7F6-B498-43B3-948B-1728B52AA6E4}">
                <adec:decorative xmlns:adec="http://schemas.microsoft.com/office/drawing/2017/decorative" val="1"/>
              </a:ext>
            </a:extLst>
          </p:cNvPr>
          <p:cNvCxnSpPr>
            <a:cxnSpLocks/>
          </p:cNvCxnSpPr>
          <p:nvPr/>
        </p:nvCxnSpPr>
        <p:spPr>
          <a:xfrm flipV="1">
            <a:off x="4515663" y="3447020"/>
            <a:ext cx="0" cy="583960"/>
          </a:xfrm>
          <a:prstGeom prst="straightConnector1">
            <a:avLst/>
          </a:prstGeom>
          <a:noFill/>
          <a:ln w="19050" cap="flat" cmpd="sng" algn="ctr">
            <a:solidFill>
              <a:srgbClr val="50E6FF"/>
            </a:solidFill>
            <a:prstDash val="solid"/>
            <a:headEnd type="none"/>
            <a:tailEnd type="arrow" w="lg" len="med"/>
          </a:ln>
          <a:effectLst/>
        </p:spPr>
      </p:cxnSp>
      <p:grpSp>
        <p:nvGrpSpPr>
          <p:cNvPr id="100" name="Group 99">
            <a:extLst>
              <a:ext uri="{FF2B5EF4-FFF2-40B4-BE49-F238E27FC236}">
                <a16:creationId xmlns:a16="http://schemas.microsoft.com/office/drawing/2014/main" id="{3B773860-AAD3-D90E-834D-FF06F739CB0F}"/>
              </a:ext>
            </a:extLst>
          </p:cNvPr>
          <p:cNvGrpSpPr/>
          <p:nvPr/>
        </p:nvGrpSpPr>
        <p:grpSpPr>
          <a:xfrm>
            <a:off x="3912783" y="4219656"/>
            <a:ext cx="1205760" cy="685800"/>
            <a:chOff x="4315210" y="4158108"/>
            <a:chExt cx="1205760" cy="685800"/>
          </a:xfrm>
        </p:grpSpPr>
        <p:sp>
          <p:nvSpPr>
            <p:cNvPr id="101" name="Rectangle 100">
              <a:extLst>
                <a:ext uri="{FF2B5EF4-FFF2-40B4-BE49-F238E27FC236}">
                  <a16:creationId xmlns:a16="http://schemas.microsoft.com/office/drawing/2014/main" id="{E0CCA189-A547-7431-5B5E-75B3C4880A56}"/>
                </a:ext>
                <a:ext uri="{C183D7F6-B498-43B3-948B-1728B52AA6E4}">
                  <adec:decorative xmlns:adec="http://schemas.microsoft.com/office/drawing/2017/decorative" val="1"/>
                </a:ext>
              </a:extLst>
            </p:cNvPr>
            <p:cNvSpPr/>
            <p:nvPr/>
          </p:nvSpPr>
          <p:spPr bwMode="auto">
            <a:xfrm>
              <a:off x="4321650" y="4158108"/>
              <a:ext cx="1199320" cy="685800"/>
            </a:xfrm>
            <a:prstGeom prst="rect">
              <a:avLst/>
            </a:prstGeom>
            <a:solidFill>
              <a:srgbClr val="000000"/>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102" name="Graphic 101" descr="Azure Container Apps icon">
              <a:extLst>
                <a:ext uri="{FF2B5EF4-FFF2-40B4-BE49-F238E27FC236}">
                  <a16:creationId xmlns:a16="http://schemas.microsoft.com/office/drawing/2014/main" id="{DBEF01CB-44B3-422B-A459-85FC25CE051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4738030" y="4237744"/>
              <a:ext cx="360932" cy="360932"/>
            </a:xfrm>
            <a:prstGeom prst="rect">
              <a:avLst/>
            </a:prstGeom>
          </p:spPr>
        </p:pic>
        <p:sp>
          <p:nvSpPr>
            <p:cNvPr id="103" name="Title 3">
              <a:extLst>
                <a:ext uri="{FF2B5EF4-FFF2-40B4-BE49-F238E27FC236}">
                  <a16:creationId xmlns:a16="http://schemas.microsoft.com/office/drawing/2014/main" id="{5C3B27EE-2B19-F68E-6CAF-876BE2758C97}"/>
                </a:ext>
              </a:extLst>
            </p:cNvPr>
            <p:cNvSpPr txBox="1">
              <a:spLocks/>
            </p:cNvSpPr>
            <p:nvPr/>
          </p:nvSpPr>
          <p:spPr>
            <a:xfrm>
              <a:off x="4315210" y="4647459"/>
              <a:ext cx="1157149" cy="1692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49" normalizeH="0" baseline="0" noProof="0">
                  <a:ln w="3175">
                    <a:noFill/>
                  </a:ln>
                  <a:solidFill>
                    <a:srgbClr val="FFFFFF"/>
                  </a:solidFill>
                  <a:effectLst/>
                  <a:uLnTx/>
                  <a:uFillTx/>
                  <a:latin typeface="Segoe UI Semibold"/>
                  <a:ea typeface="+mn-ea"/>
                  <a:cs typeface="Segoe UI" pitchFamily="34" charset="0"/>
                </a:rPr>
                <a:t>Order UI</a:t>
              </a:r>
            </a:p>
          </p:txBody>
        </p:sp>
      </p:grpSp>
      <p:pic>
        <p:nvPicPr>
          <p:cNvPr id="2" name="Picture 1" descr="KEDA logo">
            <a:extLst>
              <a:ext uri="{FF2B5EF4-FFF2-40B4-BE49-F238E27FC236}">
                <a16:creationId xmlns:a16="http://schemas.microsoft.com/office/drawing/2014/main" id="{E363ACAD-08A5-13BF-5159-521AE9823CB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096000" y="4193147"/>
            <a:ext cx="2308252" cy="899414"/>
          </a:xfrm>
          <a:prstGeom prst="rect">
            <a:avLst/>
          </a:prstGeom>
        </p:spPr>
      </p:pic>
    </p:spTree>
    <p:extLst>
      <p:ext uri="{BB962C8B-B14F-4D97-AF65-F5344CB8AC3E}">
        <p14:creationId xmlns:p14="http://schemas.microsoft.com/office/powerpoint/2010/main" val="36361695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par>
                                <p:cTn id="8" presetID="22" presetClass="entr" presetSubtype="1"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wipe(up)">
                                      <p:cBhvr>
                                        <p:cTn id="10" dur="500"/>
                                        <p:tgtEl>
                                          <p:spTgt spid="82"/>
                                        </p:tgtEl>
                                      </p:cBhvr>
                                    </p:animEffect>
                                  </p:childTnLst>
                                </p:cTn>
                              </p:par>
                              <p:par>
                                <p:cTn id="11" presetID="22" presetClass="entr" presetSubtype="8"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wipe(left)">
                                      <p:cBhvr>
                                        <p:cTn id="13" dur="500"/>
                                        <p:tgtEl>
                                          <p:spTgt spid="64"/>
                                        </p:tgtEl>
                                      </p:cBhvr>
                                    </p:animEffect>
                                  </p:childTnLst>
                                </p:cTn>
                              </p:par>
                              <p:par>
                                <p:cTn id="14" presetID="22" presetClass="entr" presetSubtype="2"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right)">
                                      <p:cBhvr>
                                        <p:cTn id="16" dur="500"/>
                                        <p:tgtEl>
                                          <p:spTgt spid="75"/>
                                        </p:tgtEl>
                                      </p:cBhvr>
                                    </p:animEffect>
                                  </p:childTnLst>
                                </p:cTn>
                              </p:par>
                              <p:par>
                                <p:cTn id="17" presetID="22" presetClass="entr" presetSubtype="1"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up)">
                                      <p:cBhvr>
                                        <p:cTn id="19" dur="500"/>
                                        <p:tgtEl>
                                          <p:spTgt spid="57"/>
                                        </p:tgtEl>
                                      </p:cBhvr>
                                    </p:animEffect>
                                  </p:childTnLst>
                                </p:cTn>
                              </p:par>
                              <p:par>
                                <p:cTn id="20" presetID="22" presetClass="entr" presetSubtype="4" fill="hold" nodeType="with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wipe(down)">
                                      <p:cBhvr>
                                        <p:cTn id="22" dur="500"/>
                                        <p:tgtEl>
                                          <p:spTgt spid="99"/>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fade">
                                      <p:cBhvr>
                                        <p:cTn id="26" dur="500"/>
                                        <p:tgtEl>
                                          <p:spTgt spid="71"/>
                                        </p:tgtEl>
                                      </p:cBhvr>
                                    </p:animEffect>
                                  </p:childTnLst>
                                </p:cTn>
                              </p:par>
                              <p:par>
                                <p:cTn id="27" presetID="42" presetClass="path" presetSubtype="0" decel="100000" fill="hold" nodeType="withEffect">
                                  <p:stCondLst>
                                    <p:cond delay="0"/>
                                  </p:stCondLst>
                                  <p:childTnLst>
                                    <p:animMotion origin="layout" path="M -3.75E-6 4.44444E-6 L -3.75E-6 -0.0375 " pathEditMode="relative" rAng="0" ptsTypes="AA">
                                      <p:cBhvr>
                                        <p:cTn id="28" dur="500" spd="-100000" fill="hold"/>
                                        <p:tgtEl>
                                          <p:spTgt spid="71"/>
                                        </p:tgtEl>
                                        <p:attrNameLst>
                                          <p:attrName>ppt_x</p:attrName>
                                          <p:attrName>ppt_y</p:attrName>
                                        </p:attrNameLst>
                                      </p:cBhvr>
                                      <p:rCtr x="0" y="-1875"/>
                                    </p:animMotion>
                                  </p:childTnLst>
                                </p:cTn>
                              </p:par>
                              <p:par>
                                <p:cTn id="29" presetID="10"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par>
                                <p:cTn id="32" presetID="42" presetClass="path" presetSubtype="0" decel="100000" fill="hold" nodeType="withEffect">
                                  <p:stCondLst>
                                    <p:cond delay="0"/>
                                  </p:stCondLst>
                                  <p:childTnLst>
                                    <p:animMotion origin="layout" path="M -4.16667E-6 -2.59259E-6 L 0.04063 -0.00185 " pathEditMode="relative" rAng="0" ptsTypes="AA">
                                      <p:cBhvr>
                                        <p:cTn id="33" dur="500" spd="-100000" fill="hold"/>
                                        <p:tgtEl>
                                          <p:spTgt spid="61"/>
                                        </p:tgtEl>
                                        <p:attrNameLst>
                                          <p:attrName>ppt_x</p:attrName>
                                          <p:attrName>ppt_y</p:attrName>
                                        </p:attrNameLst>
                                      </p:cBhvr>
                                      <p:rCtr x="2031" y="-93"/>
                                    </p:animMotion>
                                  </p:childTnLst>
                                </p:cTn>
                              </p:par>
                              <p:par>
                                <p:cTn id="34" presetID="10" presetClass="entr" presetSubtype="0" fill="hold"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fade">
                                      <p:cBhvr>
                                        <p:cTn id="36" dur="500"/>
                                        <p:tgtEl>
                                          <p:spTgt spid="84"/>
                                        </p:tgtEl>
                                      </p:cBhvr>
                                    </p:animEffect>
                                  </p:childTnLst>
                                </p:cTn>
                              </p:par>
                              <p:par>
                                <p:cTn id="37" presetID="42" presetClass="path" presetSubtype="0" decel="100000" fill="hold" nodeType="withEffect">
                                  <p:stCondLst>
                                    <p:cond delay="0"/>
                                  </p:stCondLst>
                                  <p:childTnLst>
                                    <p:animMotion origin="layout" path="M 3.33333E-6 -2.22222E-6 L -0.0017 0.05 " pathEditMode="relative" rAng="0" ptsTypes="AA">
                                      <p:cBhvr>
                                        <p:cTn id="38" dur="500" spd="-100000" fill="hold"/>
                                        <p:tgtEl>
                                          <p:spTgt spid="84"/>
                                        </p:tgtEl>
                                        <p:attrNameLst>
                                          <p:attrName>ppt_x</p:attrName>
                                          <p:attrName>ppt_y</p:attrName>
                                        </p:attrNameLst>
                                      </p:cBhvr>
                                      <p:rCtr x="-91" y="2500"/>
                                    </p:animMotion>
                                  </p:childTnLst>
                                </p:cTn>
                              </p:par>
                              <p:par>
                                <p:cTn id="39" presetID="10"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fade">
                                      <p:cBhvr>
                                        <p:cTn id="41" dur="500"/>
                                        <p:tgtEl>
                                          <p:spTgt spid="58"/>
                                        </p:tgtEl>
                                      </p:cBhvr>
                                    </p:animEffect>
                                  </p:childTnLst>
                                </p:cTn>
                              </p:par>
                              <p:par>
                                <p:cTn id="42" presetID="42" presetClass="path" presetSubtype="0" decel="100000" fill="hold" nodeType="withEffect">
                                  <p:stCondLst>
                                    <p:cond delay="0"/>
                                  </p:stCondLst>
                                  <p:childTnLst>
                                    <p:animMotion origin="layout" path="M -2.5E-6 -4.44444E-6 L -0.03984 -0.00092 " pathEditMode="relative" rAng="0" ptsTypes="AA">
                                      <p:cBhvr>
                                        <p:cTn id="43" dur="500" spd="-100000" fill="hold"/>
                                        <p:tgtEl>
                                          <p:spTgt spid="58"/>
                                        </p:tgtEl>
                                        <p:attrNameLst>
                                          <p:attrName>ppt_x</p:attrName>
                                          <p:attrName>ppt_y</p:attrName>
                                        </p:attrNameLst>
                                      </p:cBhvr>
                                      <p:rCtr x="-1992" y="-46"/>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 calcmode="lin" valueType="num">
                                      <p:cBhvr>
                                        <p:cTn id="48" dur="500" fill="hold"/>
                                        <p:tgtEl>
                                          <p:spTgt spid="55"/>
                                        </p:tgtEl>
                                        <p:attrNameLst>
                                          <p:attrName>ppt_w</p:attrName>
                                        </p:attrNameLst>
                                      </p:cBhvr>
                                      <p:tavLst>
                                        <p:tav tm="0">
                                          <p:val>
                                            <p:fltVal val="0"/>
                                          </p:val>
                                        </p:tav>
                                        <p:tav tm="100000">
                                          <p:val>
                                            <p:strVal val="#ppt_w"/>
                                          </p:val>
                                        </p:tav>
                                      </p:tavLst>
                                    </p:anim>
                                    <p:anim calcmode="lin" valueType="num">
                                      <p:cBhvr>
                                        <p:cTn id="49" dur="500" fill="hold"/>
                                        <p:tgtEl>
                                          <p:spTgt spid="55"/>
                                        </p:tgtEl>
                                        <p:attrNameLst>
                                          <p:attrName>ppt_h</p:attrName>
                                        </p:attrNameLst>
                                      </p:cBhvr>
                                      <p:tavLst>
                                        <p:tav tm="0">
                                          <p:val>
                                            <p:fltVal val="0"/>
                                          </p:val>
                                        </p:tav>
                                        <p:tav tm="100000">
                                          <p:val>
                                            <p:strVal val="#ppt_h"/>
                                          </p:val>
                                        </p:tav>
                                      </p:tavLst>
                                    </p:anim>
                                    <p:animEffect transition="in" filter="fade">
                                      <p:cBhvr>
                                        <p:cTn id="50" dur="500"/>
                                        <p:tgtEl>
                                          <p:spTgt spid="55"/>
                                        </p:tgtEl>
                                      </p:cBhvr>
                                    </p:animEffect>
                                  </p:childTnLst>
                                </p:cTn>
                              </p:par>
                              <p:par>
                                <p:cTn id="51" presetID="53" presetClass="entr" presetSubtype="16" fill="hold" grpId="0" nodeType="withEffect">
                                  <p:stCondLst>
                                    <p:cond delay="100"/>
                                  </p:stCondLst>
                                  <p:childTnLst>
                                    <p:set>
                                      <p:cBhvr>
                                        <p:cTn id="52" dur="1" fill="hold">
                                          <p:stCondLst>
                                            <p:cond delay="0"/>
                                          </p:stCondLst>
                                        </p:cTn>
                                        <p:tgtEl>
                                          <p:spTgt spid="54"/>
                                        </p:tgtEl>
                                        <p:attrNameLst>
                                          <p:attrName>style.visibility</p:attrName>
                                        </p:attrNameLst>
                                      </p:cBhvr>
                                      <p:to>
                                        <p:strVal val="visible"/>
                                      </p:to>
                                    </p:set>
                                    <p:anim calcmode="lin" valueType="num">
                                      <p:cBhvr>
                                        <p:cTn id="53" dur="500" fill="hold"/>
                                        <p:tgtEl>
                                          <p:spTgt spid="54"/>
                                        </p:tgtEl>
                                        <p:attrNameLst>
                                          <p:attrName>ppt_w</p:attrName>
                                        </p:attrNameLst>
                                      </p:cBhvr>
                                      <p:tavLst>
                                        <p:tav tm="0">
                                          <p:val>
                                            <p:fltVal val="0"/>
                                          </p:val>
                                        </p:tav>
                                        <p:tav tm="100000">
                                          <p:val>
                                            <p:strVal val="#ppt_w"/>
                                          </p:val>
                                        </p:tav>
                                      </p:tavLst>
                                    </p:anim>
                                    <p:anim calcmode="lin" valueType="num">
                                      <p:cBhvr>
                                        <p:cTn id="54" dur="500" fill="hold"/>
                                        <p:tgtEl>
                                          <p:spTgt spid="54"/>
                                        </p:tgtEl>
                                        <p:attrNameLst>
                                          <p:attrName>ppt_h</p:attrName>
                                        </p:attrNameLst>
                                      </p:cBhvr>
                                      <p:tavLst>
                                        <p:tav tm="0">
                                          <p:val>
                                            <p:fltVal val="0"/>
                                          </p:val>
                                        </p:tav>
                                        <p:tav tm="100000">
                                          <p:val>
                                            <p:strVal val="#ppt_h"/>
                                          </p:val>
                                        </p:tav>
                                      </p:tavLst>
                                    </p:anim>
                                    <p:animEffect transition="in" filter="fade">
                                      <p:cBhvr>
                                        <p:cTn id="55" dur="500"/>
                                        <p:tgtEl>
                                          <p:spTgt spid="54"/>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53"/>
                                        </p:tgtEl>
                                        <p:attrNameLst>
                                          <p:attrName>style.visibility</p:attrName>
                                        </p:attrNameLst>
                                      </p:cBhvr>
                                      <p:to>
                                        <p:strVal val="visible"/>
                                      </p:to>
                                    </p:set>
                                    <p:anim calcmode="lin" valueType="num">
                                      <p:cBhvr>
                                        <p:cTn id="58" dur="500" fill="hold"/>
                                        <p:tgtEl>
                                          <p:spTgt spid="53"/>
                                        </p:tgtEl>
                                        <p:attrNameLst>
                                          <p:attrName>ppt_w</p:attrName>
                                        </p:attrNameLst>
                                      </p:cBhvr>
                                      <p:tavLst>
                                        <p:tav tm="0">
                                          <p:val>
                                            <p:fltVal val="0"/>
                                          </p:val>
                                        </p:tav>
                                        <p:tav tm="100000">
                                          <p:val>
                                            <p:strVal val="#ppt_w"/>
                                          </p:val>
                                        </p:tav>
                                      </p:tavLst>
                                    </p:anim>
                                    <p:anim calcmode="lin" valueType="num">
                                      <p:cBhvr>
                                        <p:cTn id="59" dur="500" fill="hold"/>
                                        <p:tgtEl>
                                          <p:spTgt spid="53"/>
                                        </p:tgtEl>
                                        <p:attrNameLst>
                                          <p:attrName>ppt_h</p:attrName>
                                        </p:attrNameLst>
                                      </p:cBhvr>
                                      <p:tavLst>
                                        <p:tav tm="0">
                                          <p:val>
                                            <p:fltVal val="0"/>
                                          </p:val>
                                        </p:tav>
                                        <p:tav tm="100000">
                                          <p:val>
                                            <p:strVal val="#ppt_h"/>
                                          </p:val>
                                        </p:tav>
                                      </p:tavLst>
                                    </p:anim>
                                    <p:animEffect transition="in" filter="fade">
                                      <p:cBhvr>
                                        <p:cTn id="6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E20B0A08-059B-3E28-BD11-777DC90BEECD}"/>
              </a:ext>
              <a:ext uri="{C183D7F6-B498-43B3-948B-1728B52AA6E4}">
                <adec:decorative xmlns:adec="http://schemas.microsoft.com/office/drawing/2017/decorative" val="1"/>
              </a:ext>
            </a:extLst>
          </p:cNvPr>
          <p:cNvSpPr/>
          <p:nvPr/>
        </p:nvSpPr>
        <p:spPr bwMode="auto">
          <a:xfrm>
            <a:off x="6776634" y="3032614"/>
            <a:ext cx="1199320" cy="685800"/>
          </a:xfrm>
          <a:prstGeom prst="rect">
            <a:avLst/>
          </a:prstGeom>
          <a:solidFill>
            <a:srgbClr val="000000"/>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4" name="Rectangle 53">
            <a:extLst>
              <a:ext uri="{FF2B5EF4-FFF2-40B4-BE49-F238E27FC236}">
                <a16:creationId xmlns:a16="http://schemas.microsoft.com/office/drawing/2014/main" id="{48432155-08A2-E2B0-1D7C-3EE136E50053}"/>
              </a:ext>
              <a:ext uri="{C183D7F6-B498-43B3-948B-1728B52AA6E4}">
                <adec:decorative xmlns:adec="http://schemas.microsoft.com/office/drawing/2017/decorative" val="1"/>
              </a:ext>
            </a:extLst>
          </p:cNvPr>
          <p:cNvSpPr/>
          <p:nvPr/>
        </p:nvSpPr>
        <p:spPr bwMode="auto">
          <a:xfrm>
            <a:off x="6624234" y="2880214"/>
            <a:ext cx="1199320" cy="685800"/>
          </a:xfrm>
          <a:prstGeom prst="rect">
            <a:avLst/>
          </a:prstGeom>
          <a:solidFill>
            <a:srgbClr val="000000"/>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5" name="Rectangle 54">
            <a:extLst>
              <a:ext uri="{FF2B5EF4-FFF2-40B4-BE49-F238E27FC236}">
                <a16:creationId xmlns:a16="http://schemas.microsoft.com/office/drawing/2014/main" id="{F59AECAC-CC15-D359-E877-26D6E386CE26}"/>
              </a:ext>
              <a:ext uri="{C183D7F6-B498-43B3-948B-1728B52AA6E4}">
                <adec:decorative xmlns:adec="http://schemas.microsoft.com/office/drawing/2017/decorative" val="1"/>
              </a:ext>
            </a:extLst>
          </p:cNvPr>
          <p:cNvSpPr/>
          <p:nvPr/>
        </p:nvSpPr>
        <p:spPr bwMode="auto">
          <a:xfrm>
            <a:off x="6471834" y="2727814"/>
            <a:ext cx="1199320" cy="685800"/>
          </a:xfrm>
          <a:prstGeom prst="rect">
            <a:avLst/>
          </a:prstGeom>
          <a:solidFill>
            <a:srgbClr val="000000"/>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cxnSp>
        <p:nvCxnSpPr>
          <p:cNvPr id="56" name="Straight Arrow Connector 55">
            <a:extLst>
              <a:ext uri="{FF2B5EF4-FFF2-40B4-BE49-F238E27FC236}">
                <a16:creationId xmlns:a16="http://schemas.microsoft.com/office/drawing/2014/main" id="{C391808A-F5FB-37ED-B1AF-B6062AC7F50A}"/>
              </a:ext>
              <a:ext uri="{C183D7F6-B498-43B3-948B-1728B52AA6E4}">
                <adec:decorative xmlns:adec="http://schemas.microsoft.com/office/drawing/2017/decorative" val="1"/>
              </a:ext>
            </a:extLst>
          </p:cNvPr>
          <p:cNvCxnSpPr>
            <a:cxnSpLocks/>
          </p:cNvCxnSpPr>
          <p:nvPr/>
        </p:nvCxnSpPr>
        <p:spPr>
          <a:xfrm flipV="1">
            <a:off x="4521200" y="1686994"/>
            <a:ext cx="1877" cy="662506"/>
          </a:xfrm>
          <a:prstGeom prst="straightConnector1">
            <a:avLst/>
          </a:prstGeom>
          <a:noFill/>
          <a:ln w="19050" cap="flat" cmpd="sng" algn="ctr">
            <a:solidFill>
              <a:srgbClr val="50E6FF"/>
            </a:solidFill>
            <a:prstDash val="solid"/>
            <a:headEnd type="none"/>
            <a:tailEnd type="arrow" w="lg" len="med"/>
          </a:ln>
          <a:effectLst/>
        </p:spPr>
      </p:cxnSp>
      <p:cxnSp>
        <p:nvCxnSpPr>
          <p:cNvPr id="57" name="Connector: Elbow 56">
            <a:extLst>
              <a:ext uri="{FF2B5EF4-FFF2-40B4-BE49-F238E27FC236}">
                <a16:creationId xmlns:a16="http://schemas.microsoft.com/office/drawing/2014/main" id="{9C5B997A-5B61-0DE6-9E2E-35A475BC9F46}"/>
              </a:ext>
              <a:ext uri="{C183D7F6-B498-43B3-948B-1728B52AA6E4}">
                <adec:decorative xmlns:adec="http://schemas.microsoft.com/office/drawing/2017/decorative" val="1"/>
              </a:ext>
            </a:extLst>
          </p:cNvPr>
          <p:cNvCxnSpPr>
            <a:cxnSpLocks/>
          </p:cNvCxnSpPr>
          <p:nvPr/>
        </p:nvCxnSpPr>
        <p:spPr>
          <a:xfrm rot="5400000" flipH="1" flipV="1">
            <a:off x="4174428" y="5434204"/>
            <a:ext cx="682470" cy="1"/>
          </a:xfrm>
          <a:prstGeom prst="bentConnector3">
            <a:avLst>
              <a:gd name="adj1" fmla="val 50000"/>
            </a:avLst>
          </a:prstGeom>
          <a:noFill/>
          <a:ln w="19050" cap="flat" cmpd="sng" algn="ctr">
            <a:solidFill>
              <a:srgbClr val="50E6FF"/>
            </a:solidFill>
            <a:prstDash val="solid"/>
            <a:headEnd type="none"/>
            <a:tailEnd type="arrow" w="lg" len="med"/>
          </a:ln>
          <a:effectLst/>
        </p:spPr>
      </p:cxnSp>
      <p:grpSp>
        <p:nvGrpSpPr>
          <p:cNvPr id="58" name="Group 57">
            <a:extLst>
              <a:ext uri="{FF2B5EF4-FFF2-40B4-BE49-F238E27FC236}">
                <a16:creationId xmlns:a16="http://schemas.microsoft.com/office/drawing/2014/main" id="{18BCDC9D-C7E5-2A9E-A711-96571769B83C}"/>
              </a:ext>
              <a:ext uri="{C183D7F6-B498-43B3-948B-1728B52AA6E4}">
                <adec:decorative xmlns:adec="http://schemas.microsoft.com/office/drawing/2017/decorative" val="1"/>
              </a:ext>
            </a:extLst>
          </p:cNvPr>
          <p:cNvGrpSpPr/>
          <p:nvPr/>
        </p:nvGrpSpPr>
        <p:grpSpPr>
          <a:xfrm>
            <a:off x="1337108" y="2548193"/>
            <a:ext cx="1328839" cy="1111158"/>
            <a:chOff x="708467" y="2880061"/>
            <a:chExt cx="1328839" cy="1111158"/>
          </a:xfrm>
        </p:grpSpPr>
        <p:pic>
          <p:nvPicPr>
            <p:cNvPr id="59" name="Picture 58">
              <a:extLst>
                <a:ext uri="{FF2B5EF4-FFF2-40B4-BE49-F238E27FC236}">
                  <a16:creationId xmlns:a16="http://schemas.microsoft.com/office/drawing/2014/main" id="{DFFA7656-657F-1C34-4483-EE22C207C288}"/>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30884"/>
            <a:stretch/>
          </p:blipFill>
          <p:spPr>
            <a:xfrm>
              <a:off x="708467" y="2880061"/>
              <a:ext cx="1328839" cy="632001"/>
            </a:xfrm>
            <a:prstGeom prst="rect">
              <a:avLst/>
            </a:prstGeom>
          </p:spPr>
        </p:pic>
        <p:sp>
          <p:nvSpPr>
            <p:cNvPr id="60" name="Title 3">
              <a:extLst>
                <a:ext uri="{FF2B5EF4-FFF2-40B4-BE49-F238E27FC236}">
                  <a16:creationId xmlns:a16="http://schemas.microsoft.com/office/drawing/2014/main" id="{DEEC0F2E-8A23-30FC-EACA-56B8C2A9C567}"/>
                </a:ext>
              </a:extLst>
            </p:cNvPr>
            <p:cNvSpPr txBox="1">
              <a:spLocks/>
            </p:cNvSpPr>
            <p:nvPr/>
          </p:nvSpPr>
          <p:spPr>
            <a:xfrm>
              <a:off x="858864" y="3529554"/>
              <a:ext cx="1028043" cy="46166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14367">
                <a:lnSpc>
                  <a:spcPct val="100000"/>
                </a:lnSpc>
                <a:defRPr/>
              </a:pPr>
              <a:r>
                <a:rPr sz="1500" spc="-49">
                  <a:solidFill>
                    <a:srgbClr val="FFFFFF"/>
                  </a:solidFill>
                  <a:latin typeface="Segoe UI Semibold"/>
                </a:rPr>
                <a:t>Azure Cosmos DB</a:t>
              </a:r>
            </a:p>
          </p:txBody>
        </p:sp>
      </p:grpSp>
      <p:grpSp>
        <p:nvGrpSpPr>
          <p:cNvPr id="61" name="Group 60" descr="Azure Cosmos DB icon">
            <a:extLst>
              <a:ext uri="{FF2B5EF4-FFF2-40B4-BE49-F238E27FC236}">
                <a16:creationId xmlns:a16="http://schemas.microsoft.com/office/drawing/2014/main" id="{85CB80AE-EAB4-35EE-3C7F-CDC1C14E8DD2}"/>
              </a:ext>
            </a:extLst>
          </p:cNvPr>
          <p:cNvGrpSpPr/>
          <p:nvPr/>
        </p:nvGrpSpPr>
        <p:grpSpPr>
          <a:xfrm>
            <a:off x="9350074" y="2565909"/>
            <a:ext cx="1328839" cy="1111944"/>
            <a:chOff x="9852908" y="2855399"/>
            <a:chExt cx="1328839" cy="1111944"/>
          </a:xfrm>
        </p:grpSpPr>
        <p:pic>
          <p:nvPicPr>
            <p:cNvPr id="62" name="Picture 61">
              <a:extLst>
                <a:ext uri="{FF2B5EF4-FFF2-40B4-BE49-F238E27FC236}">
                  <a16:creationId xmlns:a16="http://schemas.microsoft.com/office/drawing/2014/main" id="{A047CA10-18A6-97BA-E515-75DCB5CA3DA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30908"/>
            <a:stretch/>
          </p:blipFill>
          <p:spPr>
            <a:xfrm>
              <a:off x="9852908" y="2855399"/>
              <a:ext cx="1328839" cy="631777"/>
            </a:xfrm>
            <a:prstGeom prst="rect">
              <a:avLst/>
            </a:prstGeom>
          </p:spPr>
        </p:pic>
        <p:sp>
          <p:nvSpPr>
            <p:cNvPr id="63" name="Title 3">
              <a:extLst>
                <a:ext uri="{FF2B5EF4-FFF2-40B4-BE49-F238E27FC236}">
                  <a16:creationId xmlns:a16="http://schemas.microsoft.com/office/drawing/2014/main" id="{9551853C-10E2-4E18-6E7F-C0E06CC1CE22}"/>
                </a:ext>
              </a:extLst>
            </p:cNvPr>
            <p:cNvSpPr txBox="1">
              <a:spLocks/>
            </p:cNvSpPr>
            <p:nvPr/>
          </p:nvSpPr>
          <p:spPr>
            <a:xfrm>
              <a:off x="10003305" y="3505678"/>
              <a:ext cx="1028043" cy="46166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14367">
                <a:lnSpc>
                  <a:spcPct val="100000"/>
                </a:lnSpc>
                <a:defRPr/>
              </a:pPr>
              <a:r>
                <a:rPr sz="1500" spc="-49">
                  <a:solidFill>
                    <a:srgbClr val="FFFFFF"/>
                  </a:solidFill>
                  <a:latin typeface="Segoe UI Semibold"/>
                </a:rPr>
                <a:t>Azure Cosmos DB</a:t>
              </a:r>
            </a:p>
          </p:txBody>
        </p:sp>
      </p:grpSp>
      <p:grpSp>
        <p:nvGrpSpPr>
          <p:cNvPr id="64" name="Group 63">
            <a:extLst>
              <a:ext uri="{FF2B5EF4-FFF2-40B4-BE49-F238E27FC236}">
                <a16:creationId xmlns:a16="http://schemas.microsoft.com/office/drawing/2014/main" id="{5691EBF5-8C1B-AE28-EE66-EC80EB611C90}"/>
              </a:ext>
              <a:ext uri="{C183D7F6-B498-43B3-948B-1728B52AA6E4}">
                <adec:decorative xmlns:adec="http://schemas.microsoft.com/office/drawing/2017/decorative" val="1"/>
              </a:ext>
            </a:extLst>
          </p:cNvPr>
          <p:cNvGrpSpPr/>
          <p:nvPr/>
        </p:nvGrpSpPr>
        <p:grpSpPr>
          <a:xfrm>
            <a:off x="7727324" y="2752183"/>
            <a:ext cx="2102476" cy="210407"/>
            <a:chOff x="8132586" y="3061715"/>
            <a:chExt cx="2102476" cy="210407"/>
          </a:xfrm>
        </p:grpSpPr>
        <p:grpSp>
          <p:nvGrpSpPr>
            <p:cNvPr id="65" name="Group 64">
              <a:extLst>
                <a:ext uri="{FF2B5EF4-FFF2-40B4-BE49-F238E27FC236}">
                  <a16:creationId xmlns:a16="http://schemas.microsoft.com/office/drawing/2014/main" id="{CD91307C-3D3A-F0CF-9022-2A51A5381864}"/>
                </a:ext>
              </a:extLst>
            </p:cNvPr>
            <p:cNvGrpSpPr/>
            <p:nvPr/>
          </p:nvGrpSpPr>
          <p:grpSpPr>
            <a:xfrm>
              <a:off x="9639489" y="3061715"/>
              <a:ext cx="159116" cy="210407"/>
              <a:chOff x="7931361" y="4117058"/>
              <a:chExt cx="159116" cy="210407"/>
            </a:xfrm>
          </p:grpSpPr>
          <p:sp>
            <p:nvSpPr>
              <p:cNvPr id="67" name="Rectangle 66">
                <a:extLst>
                  <a:ext uri="{FF2B5EF4-FFF2-40B4-BE49-F238E27FC236}">
                    <a16:creationId xmlns:a16="http://schemas.microsoft.com/office/drawing/2014/main" id="{A2C7864E-105F-C6ED-694E-4CA0F479D54B}"/>
                  </a:ext>
                </a:extLst>
              </p:cNvPr>
              <p:cNvSpPr/>
              <p:nvPr/>
            </p:nvSpPr>
            <p:spPr bwMode="auto">
              <a:xfrm>
                <a:off x="7931361" y="4117058"/>
                <a:ext cx="121409" cy="21040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51782D03-875D-9401-1DA2-CC81479C487C}"/>
                  </a:ext>
                </a:extLst>
              </p:cNvPr>
              <p:cNvGrpSpPr/>
              <p:nvPr/>
            </p:nvGrpSpPr>
            <p:grpSpPr>
              <a:xfrm>
                <a:off x="7931361" y="4134589"/>
                <a:ext cx="159116" cy="172586"/>
                <a:chOff x="9186381" y="1104269"/>
                <a:chExt cx="159116" cy="172586"/>
              </a:xfrm>
            </p:grpSpPr>
            <p:sp>
              <p:nvSpPr>
                <p:cNvPr id="69" name="Oval 68">
                  <a:extLst>
                    <a:ext uri="{FF2B5EF4-FFF2-40B4-BE49-F238E27FC236}">
                      <a16:creationId xmlns:a16="http://schemas.microsoft.com/office/drawing/2014/main" id="{F2758C03-7CC5-1B2E-9479-3AA5EFD47432}"/>
                    </a:ext>
                  </a:extLst>
                </p:cNvPr>
                <p:cNvSpPr/>
                <p:nvPr/>
              </p:nvSpPr>
              <p:spPr bwMode="auto">
                <a:xfrm rot="16200000">
                  <a:off x="9232045" y="1153850"/>
                  <a:ext cx="78067" cy="73423"/>
                </a:xfrm>
                <a:prstGeom prst="ellipse">
                  <a:avLst/>
                </a:prstGeom>
                <a:solidFill>
                  <a:srgbClr val="4DE1FD"/>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highlight>
                      <a:srgbClr val="000000"/>
                    </a:highlight>
                    <a:uLnTx/>
                    <a:uFillTx/>
                    <a:latin typeface="Segoe UI"/>
                    <a:ea typeface="Segoe UI" pitchFamily="34" charset="0"/>
                    <a:cs typeface="Segoe UI" pitchFamily="34" charset="0"/>
                  </a:endParaRPr>
                </a:p>
              </p:txBody>
            </p:sp>
            <p:sp>
              <p:nvSpPr>
                <p:cNvPr id="70" name="Freeform: Shape 283">
                  <a:extLst>
                    <a:ext uri="{FF2B5EF4-FFF2-40B4-BE49-F238E27FC236}">
                      <a16:creationId xmlns:a16="http://schemas.microsoft.com/office/drawing/2014/main" id="{ADDAB0ED-EF1F-19A7-2752-2B80504120D5}"/>
                    </a:ext>
                  </a:extLst>
                </p:cNvPr>
                <p:cNvSpPr/>
                <p:nvPr/>
              </p:nvSpPr>
              <p:spPr bwMode="auto">
                <a:xfrm>
                  <a:off x="9186381" y="1104269"/>
                  <a:ext cx="159116" cy="172586"/>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19050" cap="flat" cmpd="sng" algn="ctr">
                  <a:solidFill>
                    <a:srgbClr val="4DE1F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highlight>
                      <a:srgbClr val="000000"/>
                    </a:highlight>
                    <a:uLnTx/>
                    <a:uFillTx/>
                    <a:latin typeface="Segoe UI"/>
                    <a:ea typeface="Segoe UI" pitchFamily="34" charset="0"/>
                    <a:cs typeface="Segoe UI" pitchFamily="34" charset="0"/>
                  </a:endParaRPr>
                </a:p>
              </p:txBody>
            </p:sp>
          </p:grpSp>
        </p:grpSp>
        <p:cxnSp>
          <p:nvCxnSpPr>
            <p:cNvPr id="66" name="Straight Arrow Connector 65">
              <a:extLst>
                <a:ext uri="{FF2B5EF4-FFF2-40B4-BE49-F238E27FC236}">
                  <a16:creationId xmlns:a16="http://schemas.microsoft.com/office/drawing/2014/main" id="{62CBE362-FF0C-497A-4A02-978F880D0645}"/>
                </a:ext>
                <a:ext uri="{C183D7F6-B498-43B3-948B-1728B52AA6E4}">
                  <adec:decorative xmlns:adec="http://schemas.microsoft.com/office/drawing/2017/decorative" val="1"/>
                </a:ext>
              </a:extLst>
            </p:cNvPr>
            <p:cNvCxnSpPr>
              <a:cxnSpLocks/>
            </p:cNvCxnSpPr>
            <p:nvPr/>
          </p:nvCxnSpPr>
          <p:spPr>
            <a:xfrm>
              <a:off x="8132586" y="3164544"/>
              <a:ext cx="2102476" cy="0"/>
            </a:xfrm>
            <a:prstGeom prst="straightConnector1">
              <a:avLst/>
            </a:prstGeom>
            <a:noFill/>
            <a:ln w="19050" cap="flat" cmpd="sng" algn="ctr">
              <a:solidFill>
                <a:srgbClr val="50E6FF"/>
              </a:solidFill>
              <a:prstDash val="solid"/>
              <a:headEnd type="none"/>
              <a:tailEnd type="none"/>
            </a:ln>
            <a:effectLst/>
          </p:spPr>
        </p:cxnSp>
      </p:grpSp>
      <p:grpSp>
        <p:nvGrpSpPr>
          <p:cNvPr id="71" name="Group 70" descr="Azure service bus topic">
            <a:extLst>
              <a:ext uri="{FF2B5EF4-FFF2-40B4-BE49-F238E27FC236}">
                <a16:creationId xmlns:a16="http://schemas.microsoft.com/office/drawing/2014/main" id="{85322F2E-60E9-BA4F-F802-F5AE8E647346}"/>
              </a:ext>
            </a:extLst>
          </p:cNvPr>
          <p:cNvGrpSpPr/>
          <p:nvPr/>
        </p:nvGrpSpPr>
        <p:grpSpPr>
          <a:xfrm>
            <a:off x="4171408" y="1284793"/>
            <a:ext cx="3143791" cy="423892"/>
            <a:chOff x="4171408" y="1284793"/>
            <a:chExt cx="3143791" cy="423892"/>
          </a:xfrm>
        </p:grpSpPr>
        <p:sp>
          <p:nvSpPr>
            <p:cNvPr id="72" name="Can 11">
              <a:extLst>
                <a:ext uri="{FF2B5EF4-FFF2-40B4-BE49-F238E27FC236}">
                  <a16:creationId xmlns:a16="http://schemas.microsoft.com/office/drawing/2014/main" id="{469CA188-2864-E458-9CB1-E0FDEE68A822}"/>
                </a:ext>
              </a:extLst>
            </p:cNvPr>
            <p:cNvSpPr/>
            <p:nvPr/>
          </p:nvSpPr>
          <p:spPr bwMode="auto">
            <a:xfrm rot="5400000">
              <a:off x="5531358" y="-75157"/>
              <a:ext cx="423892" cy="3143791"/>
            </a:xfrm>
            <a:prstGeom prst="can">
              <a:avLst/>
            </a:prstGeom>
            <a:gradFill flip="none" rotWithShape="1">
              <a:gsLst>
                <a:gs pos="0">
                  <a:srgbClr val="50E6FF">
                    <a:lumMod val="75000"/>
                  </a:srgbClr>
                </a:gs>
                <a:gs pos="100000">
                  <a:srgbClr val="857FD2"/>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 name="Graphic 72">
              <a:extLst>
                <a:ext uri="{FF2B5EF4-FFF2-40B4-BE49-F238E27FC236}">
                  <a16:creationId xmlns:a16="http://schemas.microsoft.com/office/drawing/2014/main" id="{F4D3F3D5-43FA-78C0-A8FD-3D37C2F5CF0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13226" y="1349566"/>
              <a:ext cx="289488" cy="289488"/>
            </a:xfrm>
            <a:prstGeom prst="rect">
              <a:avLst/>
            </a:prstGeom>
          </p:spPr>
        </p:pic>
        <p:sp>
          <p:nvSpPr>
            <p:cNvPr id="74" name="Title 3">
              <a:extLst>
                <a:ext uri="{FF2B5EF4-FFF2-40B4-BE49-F238E27FC236}">
                  <a16:creationId xmlns:a16="http://schemas.microsoft.com/office/drawing/2014/main" id="{F8301AF1-4BF0-7E92-5D55-DE6FDF7314E0}"/>
                </a:ext>
              </a:extLst>
            </p:cNvPr>
            <p:cNvSpPr txBox="1">
              <a:spLocks/>
            </p:cNvSpPr>
            <p:nvPr/>
          </p:nvSpPr>
          <p:spPr>
            <a:xfrm>
              <a:off x="4949838" y="1378894"/>
              <a:ext cx="2028750" cy="2308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500" b="0" i="0" u="none" strike="noStrike" kern="1200" cap="none" spc="-49" normalizeH="0" baseline="0" noProof="0">
                  <a:ln w="3175">
                    <a:noFill/>
                  </a:ln>
                  <a:solidFill>
                    <a:srgbClr val="FFFFFF"/>
                  </a:solidFill>
                  <a:effectLst/>
                  <a:uLnTx/>
                  <a:uFillTx/>
                  <a:latin typeface="Segoe UI Semibold"/>
                  <a:ea typeface="+mn-ea"/>
                  <a:cs typeface="Segoe UI" pitchFamily="34" charset="0"/>
                </a:rPr>
                <a:t>Azure Service Bus Topic</a:t>
              </a:r>
            </a:p>
          </p:txBody>
        </p:sp>
      </p:grpSp>
      <p:grpSp>
        <p:nvGrpSpPr>
          <p:cNvPr id="75" name="Group 74">
            <a:extLst>
              <a:ext uri="{FF2B5EF4-FFF2-40B4-BE49-F238E27FC236}">
                <a16:creationId xmlns:a16="http://schemas.microsoft.com/office/drawing/2014/main" id="{B52E8323-1316-DB93-6DEF-D1DA91CACAF8}"/>
              </a:ext>
              <a:ext uri="{C183D7F6-B498-43B3-948B-1728B52AA6E4}">
                <adec:decorative xmlns:adec="http://schemas.microsoft.com/office/drawing/2017/decorative" val="1"/>
              </a:ext>
            </a:extLst>
          </p:cNvPr>
          <p:cNvGrpSpPr/>
          <p:nvPr/>
        </p:nvGrpSpPr>
        <p:grpSpPr>
          <a:xfrm>
            <a:off x="2220003" y="2747501"/>
            <a:ext cx="1424718" cy="210407"/>
            <a:chOff x="1830175" y="3061715"/>
            <a:chExt cx="1424718" cy="210407"/>
          </a:xfrm>
        </p:grpSpPr>
        <p:grpSp>
          <p:nvGrpSpPr>
            <p:cNvPr id="76" name="Group 75">
              <a:extLst>
                <a:ext uri="{FF2B5EF4-FFF2-40B4-BE49-F238E27FC236}">
                  <a16:creationId xmlns:a16="http://schemas.microsoft.com/office/drawing/2014/main" id="{856E0C90-D1EA-6BCC-8BA1-515B11DED383}"/>
                </a:ext>
              </a:extLst>
            </p:cNvPr>
            <p:cNvGrpSpPr/>
            <p:nvPr/>
          </p:nvGrpSpPr>
          <p:grpSpPr>
            <a:xfrm>
              <a:off x="2265840" y="3061715"/>
              <a:ext cx="159116" cy="210407"/>
              <a:chOff x="7714086" y="4117058"/>
              <a:chExt cx="159116" cy="210407"/>
            </a:xfrm>
          </p:grpSpPr>
          <p:sp>
            <p:nvSpPr>
              <p:cNvPr id="78" name="Rectangle 77">
                <a:extLst>
                  <a:ext uri="{FF2B5EF4-FFF2-40B4-BE49-F238E27FC236}">
                    <a16:creationId xmlns:a16="http://schemas.microsoft.com/office/drawing/2014/main" id="{0C6AFC66-223F-5CDA-CA23-F94CCC21D17B}"/>
                  </a:ext>
                </a:extLst>
              </p:cNvPr>
              <p:cNvSpPr/>
              <p:nvPr/>
            </p:nvSpPr>
            <p:spPr bwMode="auto">
              <a:xfrm>
                <a:off x="7714086" y="4117058"/>
                <a:ext cx="121409" cy="21040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9" name="Group 78">
                <a:extLst>
                  <a:ext uri="{FF2B5EF4-FFF2-40B4-BE49-F238E27FC236}">
                    <a16:creationId xmlns:a16="http://schemas.microsoft.com/office/drawing/2014/main" id="{9AE23F3B-22B3-E212-842C-2020B347C758}"/>
                  </a:ext>
                </a:extLst>
              </p:cNvPr>
              <p:cNvGrpSpPr/>
              <p:nvPr/>
            </p:nvGrpSpPr>
            <p:grpSpPr>
              <a:xfrm>
                <a:off x="7714086" y="4134589"/>
                <a:ext cx="159116" cy="172586"/>
                <a:chOff x="8969106" y="1104269"/>
                <a:chExt cx="159116" cy="172586"/>
              </a:xfrm>
            </p:grpSpPr>
            <p:sp>
              <p:nvSpPr>
                <p:cNvPr id="80" name="Oval 79">
                  <a:extLst>
                    <a:ext uri="{FF2B5EF4-FFF2-40B4-BE49-F238E27FC236}">
                      <a16:creationId xmlns:a16="http://schemas.microsoft.com/office/drawing/2014/main" id="{DBDCD05C-54BD-4B61-D1D7-69FAF06E4937}"/>
                    </a:ext>
                  </a:extLst>
                </p:cNvPr>
                <p:cNvSpPr/>
                <p:nvPr/>
              </p:nvSpPr>
              <p:spPr bwMode="auto">
                <a:xfrm rot="16200000">
                  <a:off x="9014770" y="1153850"/>
                  <a:ext cx="78067" cy="73423"/>
                </a:xfrm>
                <a:prstGeom prst="ellipse">
                  <a:avLst/>
                </a:prstGeom>
                <a:solidFill>
                  <a:srgbClr val="4DE1FD"/>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highlight>
                      <a:srgbClr val="000000"/>
                    </a:highlight>
                    <a:uLnTx/>
                    <a:uFillTx/>
                    <a:latin typeface="Segoe UI"/>
                    <a:ea typeface="Segoe UI" pitchFamily="34" charset="0"/>
                    <a:cs typeface="Segoe UI" pitchFamily="34" charset="0"/>
                  </a:endParaRPr>
                </a:p>
              </p:txBody>
            </p:sp>
            <p:sp>
              <p:nvSpPr>
                <p:cNvPr id="81" name="Freeform: Shape 80">
                  <a:extLst>
                    <a:ext uri="{FF2B5EF4-FFF2-40B4-BE49-F238E27FC236}">
                      <a16:creationId xmlns:a16="http://schemas.microsoft.com/office/drawing/2014/main" id="{2D3512F2-091A-1DFF-3B59-B6C95F066B68}"/>
                    </a:ext>
                  </a:extLst>
                </p:cNvPr>
                <p:cNvSpPr/>
                <p:nvPr/>
              </p:nvSpPr>
              <p:spPr bwMode="auto">
                <a:xfrm>
                  <a:off x="8969106" y="1104269"/>
                  <a:ext cx="159116" cy="172586"/>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19050" cap="flat" cmpd="sng" algn="ctr">
                  <a:solidFill>
                    <a:srgbClr val="4DE1F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highlight>
                      <a:srgbClr val="000000"/>
                    </a:highlight>
                    <a:uLnTx/>
                    <a:uFillTx/>
                    <a:latin typeface="Segoe UI"/>
                    <a:ea typeface="Segoe UI" pitchFamily="34" charset="0"/>
                    <a:cs typeface="Segoe UI" pitchFamily="34" charset="0"/>
                  </a:endParaRPr>
                </a:p>
              </p:txBody>
            </p:sp>
          </p:grpSp>
        </p:grpSp>
        <p:cxnSp>
          <p:nvCxnSpPr>
            <p:cNvPr id="77" name="Straight Arrow Connector 76">
              <a:extLst>
                <a:ext uri="{FF2B5EF4-FFF2-40B4-BE49-F238E27FC236}">
                  <a16:creationId xmlns:a16="http://schemas.microsoft.com/office/drawing/2014/main" id="{2AE392C6-5986-C6EC-1EC4-653809FE9767}"/>
                </a:ext>
                <a:ext uri="{C183D7F6-B498-43B3-948B-1728B52AA6E4}">
                  <adec:decorative xmlns:adec="http://schemas.microsoft.com/office/drawing/2017/decorative" val="1"/>
                </a:ext>
              </a:extLst>
            </p:cNvPr>
            <p:cNvCxnSpPr>
              <a:cxnSpLocks/>
            </p:cNvCxnSpPr>
            <p:nvPr/>
          </p:nvCxnSpPr>
          <p:spPr>
            <a:xfrm>
              <a:off x="1830175" y="3169917"/>
              <a:ext cx="1424718" cy="0"/>
            </a:xfrm>
            <a:prstGeom prst="straightConnector1">
              <a:avLst/>
            </a:prstGeom>
            <a:noFill/>
            <a:ln w="19050" cap="flat" cmpd="sng" algn="ctr">
              <a:solidFill>
                <a:srgbClr val="50E6FF"/>
              </a:solidFill>
              <a:prstDash val="solid"/>
              <a:headEnd type="none"/>
              <a:tailEnd type="none"/>
            </a:ln>
            <a:effectLst/>
          </p:spPr>
        </p:cxnSp>
      </p:grpSp>
      <p:cxnSp>
        <p:nvCxnSpPr>
          <p:cNvPr id="82" name="Straight Arrow Connector 81">
            <a:extLst>
              <a:ext uri="{FF2B5EF4-FFF2-40B4-BE49-F238E27FC236}">
                <a16:creationId xmlns:a16="http://schemas.microsoft.com/office/drawing/2014/main" id="{6390EDDE-B9EB-23F1-52AE-9864A3537171}"/>
              </a:ext>
              <a:ext uri="{C183D7F6-B498-43B3-948B-1728B52AA6E4}">
                <adec:decorative xmlns:adec="http://schemas.microsoft.com/office/drawing/2017/decorative" val="1"/>
              </a:ext>
            </a:extLst>
          </p:cNvPr>
          <p:cNvCxnSpPr>
            <a:cxnSpLocks/>
          </p:cNvCxnSpPr>
          <p:nvPr/>
        </p:nvCxnSpPr>
        <p:spPr>
          <a:xfrm>
            <a:off x="6927855" y="1712804"/>
            <a:ext cx="0" cy="623310"/>
          </a:xfrm>
          <a:prstGeom prst="straightConnector1">
            <a:avLst/>
          </a:prstGeom>
          <a:noFill/>
          <a:ln w="19050" cap="flat" cmpd="sng" algn="ctr">
            <a:solidFill>
              <a:srgbClr val="50E6FF"/>
            </a:solidFill>
            <a:prstDash val="solid"/>
            <a:headEnd type="none"/>
            <a:tailEnd type="arrow" w="lg" len="med"/>
          </a:ln>
          <a:effectLst/>
        </p:spPr>
      </p:cxnSp>
      <p:sp>
        <p:nvSpPr>
          <p:cNvPr id="83" name="Title 1">
            <a:extLst>
              <a:ext uri="{FF2B5EF4-FFF2-40B4-BE49-F238E27FC236}">
                <a16:creationId xmlns:a16="http://schemas.microsoft.com/office/drawing/2014/main" id="{2CA4EF9E-7F21-0B56-835C-691E6D02AB81}"/>
              </a:ext>
            </a:extLst>
          </p:cNvPr>
          <p:cNvSpPr txBox="1">
            <a:spLocks/>
          </p:cNvSpPr>
          <p:nvPr/>
        </p:nvSpPr>
        <p:spPr>
          <a:xfrm>
            <a:off x="579037" y="435178"/>
            <a:ext cx="11017250"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spcBef>
                <a:spcPts val="1200"/>
              </a:spcBef>
              <a:defRPr/>
            </a:pPr>
            <a:r>
              <a:rPr lang="en-US" b="1">
                <a:gradFill>
                  <a:gsLst>
                    <a:gs pos="0">
                      <a:srgbClr val="50E6FF"/>
                    </a:gs>
                    <a:gs pos="100000">
                      <a:srgbClr val="8661C5"/>
                    </a:gs>
                  </a:gsLst>
                  <a:lin ang="2700000" scaled="1"/>
                </a:gradFill>
                <a:latin typeface="Segoe UI Semibold"/>
              </a:rPr>
              <a:t>Serverless microservices: Contoso Retail</a:t>
            </a:r>
          </a:p>
        </p:txBody>
      </p:sp>
      <p:grpSp>
        <p:nvGrpSpPr>
          <p:cNvPr id="84" name="Group 83" descr="end user icon">
            <a:extLst>
              <a:ext uri="{FF2B5EF4-FFF2-40B4-BE49-F238E27FC236}">
                <a16:creationId xmlns:a16="http://schemas.microsoft.com/office/drawing/2014/main" id="{B3A495CD-D89B-6C9A-8F63-BB7D563F2B99}"/>
              </a:ext>
            </a:extLst>
          </p:cNvPr>
          <p:cNvGrpSpPr/>
          <p:nvPr/>
        </p:nvGrpSpPr>
        <p:grpSpPr>
          <a:xfrm>
            <a:off x="4171408" y="5832585"/>
            <a:ext cx="738822" cy="685531"/>
            <a:chOff x="4254300" y="5852707"/>
            <a:chExt cx="738822" cy="685531"/>
          </a:xfrm>
        </p:grpSpPr>
        <p:sp>
          <p:nvSpPr>
            <p:cNvPr id="85" name="Title 3">
              <a:extLst>
                <a:ext uri="{FF2B5EF4-FFF2-40B4-BE49-F238E27FC236}">
                  <a16:creationId xmlns:a16="http://schemas.microsoft.com/office/drawing/2014/main" id="{330CF6C8-75BF-F017-4E98-FFF9C83BFE70}"/>
                </a:ext>
              </a:extLst>
            </p:cNvPr>
            <p:cNvSpPr txBox="1">
              <a:spLocks/>
            </p:cNvSpPr>
            <p:nvPr/>
          </p:nvSpPr>
          <p:spPr>
            <a:xfrm>
              <a:off x="4254300" y="6307406"/>
              <a:ext cx="738822" cy="2308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14367">
                <a:lnSpc>
                  <a:spcPct val="100000"/>
                </a:lnSpc>
                <a:defRPr/>
              </a:pPr>
              <a:r>
                <a:rPr sz="1500" spc="-49">
                  <a:solidFill>
                    <a:srgbClr val="FFFFFF"/>
                  </a:solidFill>
                  <a:latin typeface="Segoe UI Semibold"/>
                </a:rPr>
                <a:t>End user</a:t>
              </a:r>
            </a:p>
          </p:txBody>
        </p:sp>
        <p:grpSp>
          <p:nvGrpSpPr>
            <p:cNvPr id="86" name="person" descr="person">
              <a:extLst>
                <a:ext uri="{FF2B5EF4-FFF2-40B4-BE49-F238E27FC236}">
                  <a16:creationId xmlns:a16="http://schemas.microsoft.com/office/drawing/2014/main" id="{7E8A13C6-6456-BF4A-A356-F2FE8DD1252B}"/>
                </a:ext>
              </a:extLst>
            </p:cNvPr>
            <p:cNvGrpSpPr/>
            <p:nvPr/>
          </p:nvGrpSpPr>
          <p:grpSpPr>
            <a:xfrm>
              <a:off x="4461695" y="5852707"/>
              <a:ext cx="282796" cy="342228"/>
              <a:chOff x="5517875" y="3368919"/>
              <a:chExt cx="233375" cy="282423"/>
            </a:xfrm>
            <a:solidFill>
              <a:srgbClr val="64DEFC"/>
            </a:solidFill>
          </p:grpSpPr>
          <p:sp>
            <p:nvSpPr>
              <p:cNvPr id="87" name="Freeform: Shape 86">
                <a:extLst>
                  <a:ext uri="{FF2B5EF4-FFF2-40B4-BE49-F238E27FC236}">
                    <a16:creationId xmlns:a16="http://schemas.microsoft.com/office/drawing/2014/main" id="{0C7E764A-D06C-DD67-BD55-6D2D5820A155}"/>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endParaRPr lang="en-US">
                  <a:solidFill>
                    <a:srgbClr val="FFFFFF"/>
                  </a:solidFill>
                  <a:latin typeface="Segoe UI"/>
                </a:endParaRPr>
              </a:p>
            </p:txBody>
          </p:sp>
          <p:sp>
            <p:nvSpPr>
              <p:cNvPr id="88" name="Freeform: Shape 87">
                <a:extLst>
                  <a:ext uri="{FF2B5EF4-FFF2-40B4-BE49-F238E27FC236}">
                    <a16:creationId xmlns:a16="http://schemas.microsoft.com/office/drawing/2014/main" id="{CED5FD8D-04F1-1DBF-C355-95EF98520185}"/>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endParaRPr lang="en-US">
                  <a:solidFill>
                    <a:srgbClr val="FFFFFF"/>
                  </a:solidFill>
                  <a:latin typeface="Segoe UI"/>
                </a:endParaRPr>
              </a:p>
            </p:txBody>
          </p:sp>
        </p:grpSp>
      </p:grpSp>
      <p:sp>
        <p:nvSpPr>
          <p:cNvPr id="89" name="Rectangle 88">
            <a:extLst>
              <a:ext uri="{FF2B5EF4-FFF2-40B4-BE49-F238E27FC236}">
                <a16:creationId xmlns:a16="http://schemas.microsoft.com/office/drawing/2014/main" id="{9BC8A383-BF82-2310-87A2-8AC649A9CBD0}"/>
              </a:ext>
              <a:ext uri="{C183D7F6-B498-43B3-948B-1728B52AA6E4}">
                <adec:decorative xmlns:adec="http://schemas.microsoft.com/office/drawing/2017/decorative" val="1"/>
              </a:ext>
            </a:extLst>
          </p:cNvPr>
          <p:cNvSpPr/>
          <p:nvPr/>
        </p:nvSpPr>
        <p:spPr bwMode="auto">
          <a:xfrm>
            <a:off x="2921570" y="2150066"/>
            <a:ext cx="6172881" cy="3320082"/>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90" name="Title 3">
            <a:extLst>
              <a:ext uri="{FF2B5EF4-FFF2-40B4-BE49-F238E27FC236}">
                <a16:creationId xmlns:a16="http://schemas.microsoft.com/office/drawing/2014/main" id="{D04C4E9D-DD19-6106-ED21-8571E7E7B6F6}"/>
              </a:ext>
            </a:extLst>
          </p:cNvPr>
          <p:cNvSpPr txBox="1">
            <a:spLocks/>
          </p:cNvSpPr>
          <p:nvPr/>
        </p:nvSpPr>
        <p:spPr>
          <a:xfrm>
            <a:off x="6709696" y="5546011"/>
            <a:ext cx="2617359" cy="2308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500" spc="-49">
                <a:solidFill>
                  <a:srgbClr val="FFFFFF"/>
                </a:solidFill>
                <a:latin typeface="Segoe UI Semibold"/>
              </a:rPr>
              <a:t>Container Apps Environment</a:t>
            </a:r>
          </a:p>
        </p:txBody>
      </p:sp>
      <p:grpSp>
        <p:nvGrpSpPr>
          <p:cNvPr id="91" name="Group 90">
            <a:extLst>
              <a:ext uri="{FF2B5EF4-FFF2-40B4-BE49-F238E27FC236}">
                <a16:creationId xmlns:a16="http://schemas.microsoft.com/office/drawing/2014/main" id="{C78E34FF-2360-0F48-89C1-D4E048DB9CF3}"/>
              </a:ext>
            </a:extLst>
          </p:cNvPr>
          <p:cNvGrpSpPr/>
          <p:nvPr/>
        </p:nvGrpSpPr>
        <p:grpSpPr>
          <a:xfrm>
            <a:off x="3888477" y="2582811"/>
            <a:ext cx="1205760" cy="685800"/>
            <a:chOff x="4313413" y="2468557"/>
            <a:chExt cx="1205760" cy="685800"/>
          </a:xfrm>
        </p:grpSpPr>
        <p:sp>
          <p:nvSpPr>
            <p:cNvPr id="92" name="Rectangle 91">
              <a:extLst>
                <a:ext uri="{FF2B5EF4-FFF2-40B4-BE49-F238E27FC236}">
                  <a16:creationId xmlns:a16="http://schemas.microsoft.com/office/drawing/2014/main" id="{400DA6C4-ECF4-727F-EF32-B37915D080BA}"/>
                </a:ext>
                <a:ext uri="{C183D7F6-B498-43B3-948B-1728B52AA6E4}">
                  <adec:decorative xmlns:adec="http://schemas.microsoft.com/office/drawing/2017/decorative" val="1"/>
                </a:ext>
              </a:extLst>
            </p:cNvPr>
            <p:cNvSpPr/>
            <p:nvPr/>
          </p:nvSpPr>
          <p:spPr bwMode="auto">
            <a:xfrm>
              <a:off x="4319853" y="2468557"/>
              <a:ext cx="1199320" cy="685800"/>
            </a:xfrm>
            <a:prstGeom prst="rect">
              <a:avLst/>
            </a:prstGeom>
            <a:solidFill>
              <a:srgbClr val="000000"/>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93" name="Graphic 92" descr="Azure Container Apps icon">
              <a:extLst>
                <a:ext uri="{FF2B5EF4-FFF2-40B4-BE49-F238E27FC236}">
                  <a16:creationId xmlns:a16="http://schemas.microsoft.com/office/drawing/2014/main" id="{C2046EB0-113B-1903-D17C-169988B3995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4736233" y="2548193"/>
              <a:ext cx="360932" cy="360932"/>
            </a:xfrm>
            <a:prstGeom prst="rect">
              <a:avLst/>
            </a:prstGeom>
          </p:spPr>
        </p:pic>
        <p:sp>
          <p:nvSpPr>
            <p:cNvPr id="94" name="Title 3">
              <a:extLst>
                <a:ext uri="{FF2B5EF4-FFF2-40B4-BE49-F238E27FC236}">
                  <a16:creationId xmlns:a16="http://schemas.microsoft.com/office/drawing/2014/main" id="{532AFD25-ADC5-AF98-31B1-A54209529A1D}"/>
                </a:ext>
              </a:extLst>
            </p:cNvPr>
            <p:cNvSpPr txBox="1">
              <a:spLocks/>
            </p:cNvSpPr>
            <p:nvPr/>
          </p:nvSpPr>
          <p:spPr>
            <a:xfrm>
              <a:off x="4313413" y="2957908"/>
              <a:ext cx="1157149" cy="1692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49" normalizeH="0" baseline="0" noProof="0">
                  <a:ln w="3175">
                    <a:noFill/>
                  </a:ln>
                  <a:solidFill>
                    <a:srgbClr val="FFFFFF"/>
                  </a:solidFill>
                  <a:effectLst/>
                  <a:uLnTx/>
                  <a:uFillTx/>
                  <a:latin typeface="Segoe UI Semibold"/>
                  <a:ea typeface="+mn-ea"/>
                  <a:cs typeface="Segoe UI" pitchFamily="34" charset="0"/>
                </a:rPr>
                <a:t>Order Service</a:t>
              </a:r>
            </a:p>
          </p:txBody>
        </p:sp>
      </p:grpSp>
      <p:grpSp>
        <p:nvGrpSpPr>
          <p:cNvPr id="95" name="Group 94">
            <a:extLst>
              <a:ext uri="{FF2B5EF4-FFF2-40B4-BE49-F238E27FC236}">
                <a16:creationId xmlns:a16="http://schemas.microsoft.com/office/drawing/2014/main" id="{6A3E9DC7-40CF-3842-3400-7790396F7EC7}"/>
              </a:ext>
            </a:extLst>
          </p:cNvPr>
          <p:cNvGrpSpPr/>
          <p:nvPr/>
        </p:nvGrpSpPr>
        <p:grpSpPr>
          <a:xfrm>
            <a:off x="6323529" y="2582075"/>
            <a:ext cx="1199320" cy="685800"/>
            <a:chOff x="6459122" y="2472483"/>
            <a:chExt cx="1199320" cy="685800"/>
          </a:xfrm>
        </p:grpSpPr>
        <p:sp>
          <p:nvSpPr>
            <p:cNvPr id="96" name="Rectangle 95">
              <a:extLst>
                <a:ext uri="{FF2B5EF4-FFF2-40B4-BE49-F238E27FC236}">
                  <a16:creationId xmlns:a16="http://schemas.microsoft.com/office/drawing/2014/main" id="{2AA23A00-8B80-A0C6-9F64-752368AF54E1}"/>
                </a:ext>
                <a:ext uri="{C183D7F6-B498-43B3-948B-1728B52AA6E4}">
                  <adec:decorative xmlns:adec="http://schemas.microsoft.com/office/drawing/2017/decorative" val="1"/>
                </a:ext>
              </a:extLst>
            </p:cNvPr>
            <p:cNvSpPr/>
            <p:nvPr/>
          </p:nvSpPr>
          <p:spPr bwMode="auto">
            <a:xfrm>
              <a:off x="6459122" y="2472483"/>
              <a:ext cx="1199320" cy="685800"/>
            </a:xfrm>
            <a:prstGeom prst="rect">
              <a:avLst/>
            </a:prstGeom>
            <a:solidFill>
              <a:srgbClr val="000000"/>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97" name="Title 3">
              <a:extLst>
                <a:ext uri="{FF2B5EF4-FFF2-40B4-BE49-F238E27FC236}">
                  <a16:creationId xmlns:a16="http://schemas.microsoft.com/office/drawing/2014/main" id="{DA4B4034-A745-AAFE-024F-65B39918DF03}"/>
                </a:ext>
              </a:extLst>
            </p:cNvPr>
            <p:cNvSpPr txBox="1">
              <a:spLocks/>
            </p:cNvSpPr>
            <p:nvPr/>
          </p:nvSpPr>
          <p:spPr>
            <a:xfrm>
              <a:off x="6480208" y="2931018"/>
              <a:ext cx="1157149" cy="1692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49" normalizeH="0" baseline="0" noProof="0">
                  <a:ln w="3175">
                    <a:noFill/>
                  </a:ln>
                  <a:solidFill>
                    <a:srgbClr val="FFFFFF"/>
                  </a:solidFill>
                  <a:effectLst/>
                  <a:uLnTx/>
                  <a:uFillTx/>
                  <a:latin typeface="Segoe UI Semibold"/>
                  <a:ea typeface="+mn-ea"/>
                  <a:cs typeface="Segoe UI" pitchFamily="34" charset="0"/>
                </a:rPr>
                <a:t>Loyalty Service</a:t>
              </a:r>
            </a:p>
          </p:txBody>
        </p:sp>
        <p:pic>
          <p:nvPicPr>
            <p:cNvPr id="98" name="Graphic 97" descr="Azure Container Apps icon">
              <a:extLst>
                <a:ext uri="{FF2B5EF4-FFF2-40B4-BE49-F238E27FC236}">
                  <a16:creationId xmlns:a16="http://schemas.microsoft.com/office/drawing/2014/main" id="{3B3EBA0C-2F93-F81F-ED23-9BDF6402E28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6878316" y="2552875"/>
              <a:ext cx="360932" cy="360932"/>
            </a:xfrm>
            <a:prstGeom prst="rect">
              <a:avLst/>
            </a:prstGeom>
          </p:spPr>
        </p:pic>
      </p:grpSp>
      <p:cxnSp>
        <p:nvCxnSpPr>
          <p:cNvPr id="99" name="Straight Arrow Connector 98">
            <a:extLst>
              <a:ext uri="{FF2B5EF4-FFF2-40B4-BE49-F238E27FC236}">
                <a16:creationId xmlns:a16="http://schemas.microsoft.com/office/drawing/2014/main" id="{54AE3EC7-7CD1-71F7-1B8B-62E16C8DA028}"/>
              </a:ext>
              <a:ext uri="{C183D7F6-B498-43B3-948B-1728B52AA6E4}">
                <adec:decorative xmlns:adec="http://schemas.microsoft.com/office/drawing/2017/decorative" val="1"/>
              </a:ext>
            </a:extLst>
          </p:cNvPr>
          <p:cNvCxnSpPr>
            <a:cxnSpLocks/>
          </p:cNvCxnSpPr>
          <p:nvPr/>
        </p:nvCxnSpPr>
        <p:spPr>
          <a:xfrm flipV="1">
            <a:off x="4515663" y="3447020"/>
            <a:ext cx="0" cy="583960"/>
          </a:xfrm>
          <a:prstGeom prst="straightConnector1">
            <a:avLst/>
          </a:prstGeom>
          <a:noFill/>
          <a:ln w="19050" cap="flat" cmpd="sng" algn="ctr">
            <a:solidFill>
              <a:srgbClr val="50E6FF"/>
            </a:solidFill>
            <a:prstDash val="solid"/>
            <a:headEnd type="none"/>
            <a:tailEnd type="arrow" w="lg" len="med"/>
          </a:ln>
          <a:effectLst/>
        </p:spPr>
      </p:cxnSp>
      <p:grpSp>
        <p:nvGrpSpPr>
          <p:cNvPr id="100" name="Group 99">
            <a:extLst>
              <a:ext uri="{FF2B5EF4-FFF2-40B4-BE49-F238E27FC236}">
                <a16:creationId xmlns:a16="http://schemas.microsoft.com/office/drawing/2014/main" id="{3B773860-AAD3-D90E-834D-FF06F739CB0F}"/>
              </a:ext>
            </a:extLst>
          </p:cNvPr>
          <p:cNvGrpSpPr/>
          <p:nvPr/>
        </p:nvGrpSpPr>
        <p:grpSpPr>
          <a:xfrm>
            <a:off x="3912783" y="4219656"/>
            <a:ext cx="1205760" cy="685800"/>
            <a:chOff x="4315210" y="4158108"/>
            <a:chExt cx="1205760" cy="685800"/>
          </a:xfrm>
        </p:grpSpPr>
        <p:sp>
          <p:nvSpPr>
            <p:cNvPr id="101" name="Rectangle 100">
              <a:extLst>
                <a:ext uri="{FF2B5EF4-FFF2-40B4-BE49-F238E27FC236}">
                  <a16:creationId xmlns:a16="http://schemas.microsoft.com/office/drawing/2014/main" id="{E0CCA189-A547-7431-5B5E-75B3C4880A56}"/>
                </a:ext>
                <a:ext uri="{C183D7F6-B498-43B3-948B-1728B52AA6E4}">
                  <adec:decorative xmlns:adec="http://schemas.microsoft.com/office/drawing/2017/decorative" val="1"/>
                </a:ext>
              </a:extLst>
            </p:cNvPr>
            <p:cNvSpPr/>
            <p:nvPr/>
          </p:nvSpPr>
          <p:spPr bwMode="auto">
            <a:xfrm>
              <a:off x="4321650" y="4158108"/>
              <a:ext cx="1199320" cy="685800"/>
            </a:xfrm>
            <a:prstGeom prst="rect">
              <a:avLst/>
            </a:prstGeom>
            <a:solidFill>
              <a:srgbClr val="000000"/>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102" name="Graphic 101" descr="Azure Container Apps icon">
              <a:extLst>
                <a:ext uri="{FF2B5EF4-FFF2-40B4-BE49-F238E27FC236}">
                  <a16:creationId xmlns:a16="http://schemas.microsoft.com/office/drawing/2014/main" id="{DBEF01CB-44B3-422B-A459-85FC25CE051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4738030" y="4237744"/>
              <a:ext cx="360932" cy="360932"/>
            </a:xfrm>
            <a:prstGeom prst="rect">
              <a:avLst/>
            </a:prstGeom>
          </p:spPr>
        </p:pic>
        <p:sp>
          <p:nvSpPr>
            <p:cNvPr id="103" name="Title 3">
              <a:extLst>
                <a:ext uri="{FF2B5EF4-FFF2-40B4-BE49-F238E27FC236}">
                  <a16:creationId xmlns:a16="http://schemas.microsoft.com/office/drawing/2014/main" id="{5C3B27EE-2B19-F68E-6CAF-876BE2758C97}"/>
                </a:ext>
              </a:extLst>
            </p:cNvPr>
            <p:cNvSpPr txBox="1">
              <a:spLocks/>
            </p:cNvSpPr>
            <p:nvPr/>
          </p:nvSpPr>
          <p:spPr>
            <a:xfrm>
              <a:off x="4315210" y="4647459"/>
              <a:ext cx="1157149" cy="1692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49" normalizeH="0" baseline="0" noProof="0">
                  <a:ln w="3175">
                    <a:noFill/>
                  </a:ln>
                  <a:solidFill>
                    <a:srgbClr val="FFFFFF"/>
                  </a:solidFill>
                  <a:effectLst/>
                  <a:uLnTx/>
                  <a:uFillTx/>
                  <a:latin typeface="Segoe UI Semibold"/>
                  <a:ea typeface="+mn-ea"/>
                  <a:cs typeface="Segoe UI" pitchFamily="34" charset="0"/>
                </a:rPr>
                <a:t>Order UI</a:t>
              </a:r>
            </a:p>
          </p:txBody>
        </p:sp>
      </p:grpSp>
      <p:pic>
        <p:nvPicPr>
          <p:cNvPr id="2" name="Picture 1" descr="KEDA logo">
            <a:extLst>
              <a:ext uri="{FF2B5EF4-FFF2-40B4-BE49-F238E27FC236}">
                <a16:creationId xmlns:a16="http://schemas.microsoft.com/office/drawing/2014/main" id="{E363ACAD-08A5-13BF-5159-521AE9823CB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096000" y="4193147"/>
            <a:ext cx="2308252" cy="899414"/>
          </a:xfrm>
          <a:prstGeom prst="rect">
            <a:avLst/>
          </a:prstGeom>
        </p:spPr>
      </p:pic>
    </p:spTree>
    <p:extLst>
      <p:ext uri="{BB962C8B-B14F-4D97-AF65-F5344CB8AC3E}">
        <p14:creationId xmlns:p14="http://schemas.microsoft.com/office/powerpoint/2010/main" val="35803407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200"/>
                                  </p:stCondLst>
                                  <p:childTnLst>
                                    <p:anim calcmode="lin" valueType="num">
                                      <p:cBhvr>
                                        <p:cTn id="6" dur="500"/>
                                        <p:tgtEl>
                                          <p:spTgt spid="55"/>
                                        </p:tgtEl>
                                        <p:attrNameLst>
                                          <p:attrName>ppt_w</p:attrName>
                                        </p:attrNameLst>
                                      </p:cBhvr>
                                      <p:tavLst>
                                        <p:tav tm="0">
                                          <p:val>
                                            <p:strVal val="ppt_w"/>
                                          </p:val>
                                        </p:tav>
                                        <p:tav tm="100000">
                                          <p:val>
                                            <p:fltVal val="0"/>
                                          </p:val>
                                        </p:tav>
                                      </p:tavLst>
                                    </p:anim>
                                    <p:anim calcmode="lin" valueType="num">
                                      <p:cBhvr>
                                        <p:cTn id="7" dur="500"/>
                                        <p:tgtEl>
                                          <p:spTgt spid="55"/>
                                        </p:tgtEl>
                                        <p:attrNameLst>
                                          <p:attrName>ppt_h</p:attrName>
                                        </p:attrNameLst>
                                      </p:cBhvr>
                                      <p:tavLst>
                                        <p:tav tm="0">
                                          <p:val>
                                            <p:strVal val="ppt_h"/>
                                          </p:val>
                                        </p:tav>
                                        <p:tav tm="100000">
                                          <p:val>
                                            <p:fltVal val="0"/>
                                          </p:val>
                                        </p:tav>
                                      </p:tavLst>
                                    </p:anim>
                                    <p:animEffect transition="out" filter="fade">
                                      <p:cBhvr>
                                        <p:cTn id="8" dur="500"/>
                                        <p:tgtEl>
                                          <p:spTgt spid="55"/>
                                        </p:tgtEl>
                                      </p:cBhvr>
                                    </p:animEffect>
                                    <p:set>
                                      <p:cBhvr>
                                        <p:cTn id="9" dur="1" fill="hold">
                                          <p:stCondLst>
                                            <p:cond delay="499"/>
                                          </p:stCondLst>
                                        </p:cTn>
                                        <p:tgtEl>
                                          <p:spTgt spid="55"/>
                                        </p:tgtEl>
                                        <p:attrNameLst>
                                          <p:attrName>style.visibility</p:attrName>
                                        </p:attrNameLst>
                                      </p:cBhvr>
                                      <p:to>
                                        <p:strVal val="hidden"/>
                                      </p:to>
                                    </p:set>
                                  </p:childTnLst>
                                </p:cTn>
                              </p:par>
                              <p:par>
                                <p:cTn id="10" presetID="53" presetClass="exit" presetSubtype="32" fill="hold" grpId="0" nodeType="withEffect">
                                  <p:stCondLst>
                                    <p:cond delay="100"/>
                                  </p:stCondLst>
                                  <p:childTnLst>
                                    <p:anim calcmode="lin" valueType="num">
                                      <p:cBhvr>
                                        <p:cTn id="11" dur="500"/>
                                        <p:tgtEl>
                                          <p:spTgt spid="54"/>
                                        </p:tgtEl>
                                        <p:attrNameLst>
                                          <p:attrName>ppt_w</p:attrName>
                                        </p:attrNameLst>
                                      </p:cBhvr>
                                      <p:tavLst>
                                        <p:tav tm="0">
                                          <p:val>
                                            <p:strVal val="ppt_w"/>
                                          </p:val>
                                        </p:tav>
                                        <p:tav tm="100000">
                                          <p:val>
                                            <p:fltVal val="0"/>
                                          </p:val>
                                        </p:tav>
                                      </p:tavLst>
                                    </p:anim>
                                    <p:anim calcmode="lin" valueType="num">
                                      <p:cBhvr>
                                        <p:cTn id="12" dur="500"/>
                                        <p:tgtEl>
                                          <p:spTgt spid="54"/>
                                        </p:tgtEl>
                                        <p:attrNameLst>
                                          <p:attrName>ppt_h</p:attrName>
                                        </p:attrNameLst>
                                      </p:cBhvr>
                                      <p:tavLst>
                                        <p:tav tm="0">
                                          <p:val>
                                            <p:strVal val="ppt_h"/>
                                          </p:val>
                                        </p:tav>
                                        <p:tav tm="100000">
                                          <p:val>
                                            <p:fltVal val="0"/>
                                          </p:val>
                                        </p:tav>
                                      </p:tavLst>
                                    </p:anim>
                                    <p:animEffect transition="out" filter="fade">
                                      <p:cBhvr>
                                        <p:cTn id="13" dur="500"/>
                                        <p:tgtEl>
                                          <p:spTgt spid="54"/>
                                        </p:tgtEl>
                                      </p:cBhvr>
                                    </p:animEffect>
                                    <p:set>
                                      <p:cBhvr>
                                        <p:cTn id="14" dur="1" fill="hold">
                                          <p:stCondLst>
                                            <p:cond delay="499"/>
                                          </p:stCondLst>
                                        </p:cTn>
                                        <p:tgtEl>
                                          <p:spTgt spid="54"/>
                                        </p:tgtEl>
                                        <p:attrNameLst>
                                          <p:attrName>style.visibility</p:attrName>
                                        </p:attrNameLst>
                                      </p:cBhvr>
                                      <p:to>
                                        <p:strVal val="hidden"/>
                                      </p:to>
                                    </p:set>
                                  </p:childTnLst>
                                </p:cTn>
                              </p:par>
                              <p:par>
                                <p:cTn id="15" presetID="53" presetClass="exit" presetSubtype="32" fill="hold" grpId="0" nodeType="withEffect">
                                  <p:stCondLst>
                                    <p:cond delay="0"/>
                                  </p:stCondLst>
                                  <p:childTnLst>
                                    <p:anim calcmode="lin" valueType="num">
                                      <p:cBhvr>
                                        <p:cTn id="16" dur="500"/>
                                        <p:tgtEl>
                                          <p:spTgt spid="53"/>
                                        </p:tgtEl>
                                        <p:attrNameLst>
                                          <p:attrName>ppt_w</p:attrName>
                                        </p:attrNameLst>
                                      </p:cBhvr>
                                      <p:tavLst>
                                        <p:tav tm="0">
                                          <p:val>
                                            <p:strVal val="ppt_w"/>
                                          </p:val>
                                        </p:tav>
                                        <p:tav tm="100000">
                                          <p:val>
                                            <p:fltVal val="0"/>
                                          </p:val>
                                        </p:tav>
                                      </p:tavLst>
                                    </p:anim>
                                    <p:anim calcmode="lin" valueType="num">
                                      <p:cBhvr>
                                        <p:cTn id="17" dur="500"/>
                                        <p:tgtEl>
                                          <p:spTgt spid="53"/>
                                        </p:tgtEl>
                                        <p:attrNameLst>
                                          <p:attrName>ppt_h</p:attrName>
                                        </p:attrNameLst>
                                      </p:cBhvr>
                                      <p:tavLst>
                                        <p:tav tm="0">
                                          <p:val>
                                            <p:strVal val="ppt_h"/>
                                          </p:val>
                                        </p:tav>
                                        <p:tav tm="100000">
                                          <p:val>
                                            <p:fltVal val="0"/>
                                          </p:val>
                                        </p:tav>
                                      </p:tavLst>
                                    </p:anim>
                                    <p:animEffect transition="out" filter="fade">
                                      <p:cBhvr>
                                        <p:cTn id="18" dur="500"/>
                                        <p:tgtEl>
                                          <p:spTgt spid="53"/>
                                        </p:tgtEl>
                                      </p:cBhvr>
                                    </p:animEffect>
                                    <p:set>
                                      <p:cBhvr>
                                        <p:cTn id="19" dur="1" fill="hold">
                                          <p:stCondLst>
                                            <p:cond delay="499"/>
                                          </p:stCondLst>
                                        </p:cTn>
                                        <p:tgtEl>
                                          <p:spTgt spid="53"/>
                                        </p:tgtEl>
                                        <p:attrNameLst>
                                          <p:attrName>style.visibility</p:attrName>
                                        </p:attrNameLst>
                                      </p:cBhvr>
                                      <p:to>
                                        <p:strVal val="hidden"/>
                                      </p:to>
                                    </p:set>
                                  </p:childTnLst>
                                </p:cTn>
                              </p:par>
                              <p:par>
                                <p:cTn id="20" presetID="53" presetClass="exit" presetSubtype="32" fill="hold" nodeType="withEffect">
                                  <p:stCondLst>
                                    <p:cond delay="300"/>
                                  </p:stCondLst>
                                  <p:childTnLst>
                                    <p:anim calcmode="lin" valueType="num">
                                      <p:cBhvr>
                                        <p:cTn id="21" dur="500"/>
                                        <p:tgtEl>
                                          <p:spTgt spid="95"/>
                                        </p:tgtEl>
                                        <p:attrNameLst>
                                          <p:attrName>ppt_w</p:attrName>
                                        </p:attrNameLst>
                                      </p:cBhvr>
                                      <p:tavLst>
                                        <p:tav tm="0">
                                          <p:val>
                                            <p:strVal val="ppt_w"/>
                                          </p:val>
                                        </p:tav>
                                        <p:tav tm="100000">
                                          <p:val>
                                            <p:fltVal val="0"/>
                                          </p:val>
                                        </p:tav>
                                      </p:tavLst>
                                    </p:anim>
                                    <p:anim calcmode="lin" valueType="num">
                                      <p:cBhvr>
                                        <p:cTn id="22" dur="500"/>
                                        <p:tgtEl>
                                          <p:spTgt spid="95"/>
                                        </p:tgtEl>
                                        <p:attrNameLst>
                                          <p:attrName>ppt_h</p:attrName>
                                        </p:attrNameLst>
                                      </p:cBhvr>
                                      <p:tavLst>
                                        <p:tav tm="0">
                                          <p:val>
                                            <p:strVal val="ppt_h"/>
                                          </p:val>
                                        </p:tav>
                                        <p:tav tm="100000">
                                          <p:val>
                                            <p:fltVal val="0"/>
                                          </p:val>
                                        </p:tav>
                                      </p:tavLst>
                                    </p:anim>
                                    <p:animEffect transition="out" filter="fade">
                                      <p:cBhvr>
                                        <p:cTn id="23" dur="500"/>
                                        <p:tgtEl>
                                          <p:spTgt spid="95"/>
                                        </p:tgtEl>
                                      </p:cBhvr>
                                    </p:animEffect>
                                    <p:set>
                                      <p:cBhvr>
                                        <p:cTn id="24" dur="1" fill="hold">
                                          <p:stCondLst>
                                            <p:cond delay="499"/>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B127FD94-5345-3754-2340-8845F86041D4}"/>
              </a:ext>
              <a:ext uri="{C183D7F6-B498-43B3-948B-1728B52AA6E4}">
                <adec:decorative xmlns:adec="http://schemas.microsoft.com/office/drawing/2017/decorative" val="1"/>
              </a:ext>
            </a:extLst>
          </p:cNvPr>
          <p:cNvSpPr/>
          <p:nvPr/>
        </p:nvSpPr>
        <p:spPr bwMode="auto">
          <a:xfrm>
            <a:off x="4065588" y="3164478"/>
            <a:ext cx="7534888" cy="2092602"/>
          </a:xfrm>
          <a:prstGeom prst="rect">
            <a:avLst/>
          </a:prstGeom>
          <a:solidFill>
            <a:srgbClr val="000000">
              <a:lumMod val="95000"/>
              <a:lumOff val="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1" name="Title 4">
            <a:extLst>
              <a:ext uri="{FF2B5EF4-FFF2-40B4-BE49-F238E27FC236}">
                <a16:creationId xmlns:a16="http://schemas.microsoft.com/office/drawing/2014/main" id="{0106D093-0A0B-4F30-7A7D-B4B4234849C4}"/>
              </a:ext>
            </a:extLst>
          </p:cNvPr>
          <p:cNvSpPr txBox="1">
            <a:spLocks/>
          </p:cNvSpPr>
          <p:nvPr/>
        </p:nvSpPr>
        <p:spPr>
          <a:xfrm>
            <a:off x="588963" y="457200"/>
            <a:ext cx="11017250"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Microservices using </a:t>
            </a:r>
            <a:r>
              <a:rPr kumimoji="0" lang="en-US" sz="3600" b="0" i="0" u="none" strike="noStrike" kern="1200" cap="none" spc="-50" normalizeH="0" baseline="0" noProof="0">
                <a:ln w="3175">
                  <a:noFill/>
                </a:ln>
                <a:solidFill>
                  <a:srgbClr val="50E6FF"/>
                </a:solidFill>
                <a:effectLst/>
                <a:uLnTx/>
                <a:uFillTx/>
                <a:latin typeface="Segoe UI Semibold"/>
                <a:ea typeface="+mn-ea"/>
                <a:cs typeface="Segoe UI" pitchFamily="34" charset="0"/>
              </a:rPr>
              <a:t>any language or framework</a:t>
            </a:r>
            <a:br>
              <a:rPr kumimoji="0" lang="en-US" sz="3600" b="0" i="0" u="none" strike="noStrike" kern="1200" cap="none" spc="-50" normalizeH="0" baseline="0" noProof="0">
                <a:ln w="3175">
                  <a:noFill/>
                </a:ln>
                <a:solidFill>
                  <a:srgbClr val="50E6FF"/>
                </a:solidFill>
                <a:effectLst/>
                <a:uLnTx/>
                <a:uFillTx/>
                <a:latin typeface="Segoe UI Semibold"/>
                <a:ea typeface="+mn-ea"/>
                <a:cs typeface="Segoe UI" pitchFamily="34" charset="0"/>
              </a:rPr>
            </a:b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Any cloud or edge infrastructure</a:t>
            </a:r>
          </a:p>
        </p:txBody>
      </p:sp>
      <p:pic>
        <p:nvPicPr>
          <p:cNvPr id="112" name="Graphic 111" descr="Dapr logo">
            <a:extLst>
              <a:ext uri="{FF2B5EF4-FFF2-40B4-BE49-F238E27FC236}">
                <a16:creationId xmlns:a16="http://schemas.microsoft.com/office/drawing/2014/main" id="{0D058D8F-116E-DBFA-B441-A6FA03BCD3EF}"/>
              </a:ext>
              <a:ext uri="{C183D7F6-B498-43B3-948B-1728B52AA6E4}">
                <adec:decorative xmlns:adec="http://schemas.microsoft.com/office/drawing/2017/decorative" val="0"/>
              </a:ext>
            </a:extLst>
          </p:cNvPr>
          <p:cNvPicPr>
            <a:picLocks noChangeAspect="1"/>
          </p:cNvPicPr>
          <p:nvPr/>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9333" t="18330" r="9333" b="18330"/>
          <a:stretch/>
        </p:blipFill>
        <p:spPr>
          <a:xfrm>
            <a:off x="515324" y="1931018"/>
            <a:ext cx="1891351" cy="1472940"/>
          </a:xfrm>
          <a:prstGeom prst="rect">
            <a:avLst/>
          </a:prstGeom>
        </p:spPr>
      </p:pic>
      <p:sp>
        <p:nvSpPr>
          <p:cNvPr id="113" name="Content Placeholder 6">
            <a:extLst>
              <a:ext uri="{FF2B5EF4-FFF2-40B4-BE49-F238E27FC236}">
                <a16:creationId xmlns:a16="http://schemas.microsoft.com/office/drawing/2014/main" id="{9ED2161D-FCE2-38CC-F737-665D8F2AAC5B}"/>
              </a:ext>
            </a:extLst>
          </p:cNvPr>
          <p:cNvSpPr txBox="1">
            <a:spLocks/>
          </p:cNvSpPr>
          <p:nvPr/>
        </p:nvSpPr>
        <p:spPr>
          <a:xfrm>
            <a:off x="587598" y="3446500"/>
            <a:ext cx="2817721"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000">
                <a:ln w="3175">
                  <a:noFill/>
                </a:ln>
                <a:solidFill>
                  <a:srgbClr val="50E6FF"/>
                </a:solidFill>
                <a:latin typeface="Segoe UI Semibold"/>
              </a:rPr>
              <a:t>Distributed Application </a:t>
            </a:r>
            <a:br>
              <a:rPr lang="en-US" sz="2000">
                <a:ln w="3175">
                  <a:noFill/>
                </a:ln>
                <a:solidFill>
                  <a:srgbClr val="50E6FF"/>
                </a:solidFill>
                <a:latin typeface="Segoe UI Semibold"/>
              </a:rPr>
            </a:br>
            <a:r>
              <a:rPr lang="en-US" sz="2000">
                <a:ln w="3175">
                  <a:noFill/>
                </a:ln>
                <a:solidFill>
                  <a:srgbClr val="50E6FF"/>
                </a:solidFill>
                <a:latin typeface="Segoe UI Semibold"/>
              </a:rPr>
              <a:t>Runtime</a:t>
            </a:r>
            <a:endParaRPr lang="en-GB" sz="2000">
              <a:solidFill>
                <a:srgbClr val="50E6FF"/>
              </a:solidFill>
              <a:latin typeface="Segoe UI"/>
            </a:endParaRPr>
          </a:p>
        </p:txBody>
      </p:sp>
      <p:sp>
        <p:nvSpPr>
          <p:cNvPr id="114" name="Content Placeholder 8">
            <a:extLst>
              <a:ext uri="{FF2B5EF4-FFF2-40B4-BE49-F238E27FC236}">
                <a16:creationId xmlns:a16="http://schemas.microsoft.com/office/drawing/2014/main" id="{891A5328-226E-B031-09CB-59583C4C1EA8}"/>
              </a:ext>
            </a:extLst>
          </p:cNvPr>
          <p:cNvSpPr txBox="1">
            <a:spLocks/>
          </p:cNvSpPr>
          <p:nvPr/>
        </p:nvSpPr>
        <p:spPr>
          <a:xfrm>
            <a:off x="587597" y="4151931"/>
            <a:ext cx="3121420"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spcBef>
                <a:spcPts val="0"/>
              </a:spcBef>
              <a:buSzTx/>
              <a:defRPr/>
            </a:pPr>
            <a:r>
              <a:rPr lang="en-US" sz="1600">
                <a:solidFill>
                  <a:srgbClr val="FFFFFF"/>
                </a:solidFill>
                <a:latin typeface="Segoe UI"/>
              </a:rPr>
              <a:t>Portable, event-driven, runtime for building distributed applications across cloud and edge</a:t>
            </a:r>
          </a:p>
        </p:txBody>
      </p:sp>
      <p:sp>
        <p:nvSpPr>
          <p:cNvPr id="115" name="Content Placeholder 11">
            <a:extLst>
              <a:ext uri="{FF2B5EF4-FFF2-40B4-BE49-F238E27FC236}">
                <a16:creationId xmlns:a16="http://schemas.microsoft.com/office/drawing/2014/main" id="{4DBDE92E-F3DF-37FF-4B9C-5B9FA5F3F4AF}"/>
              </a:ext>
            </a:extLst>
          </p:cNvPr>
          <p:cNvSpPr txBox="1">
            <a:spLocks/>
          </p:cNvSpPr>
          <p:nvPr/>
        </p:nvSpPr>
        <p:spPr>
          <a:xfrm>
            <a:off x="587598" y="5986580"/>
            <a:ext cx="190817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spcBef>
                <a:spcPts val="0"/>
              </a:spcBef>
              <a:buSzTx/>
              <a:defRPr/>
            </a:pPr>
            <a:r>
              <a:rPr lang="en-US" sz="1600" dirty="0">
                <a:solidFill>
                  <a:srgbClr val="B9AAEE"/>
                </a:solidFill>
                <a:latin typeface="Segoe UI Semibold"/>
                <a:hlinkClick r:id="rId4">
                  <a:extLst>
                    <a:ext uri="{A12FA001-AC4F-418D-AE19-62706E023703}">
                      <ahyp:hlinkClr xmlns:ahyp="http://schemas.microsoft.com/office/drawing/2018/hyperlinkcolor" val="tx"/>
                    </a:ext>
                  </a:extLst>
                </a:hlinkClick>
              </a:rPr>
              <a:t>dapr.io</a:t>
            </a:r>
          </a:p>
        </p:txBody>
      </p:sp>
      <p:pic>
        <p:nvPicPr>
          <p:cNvPr id="116" name="Graphic 115" descr="Cloud native computing foundation logo">
            <a:extLst>
              <a:ext uri="{FF2B5EF4-FFF2-40B4-BE49-F238E27FC236}">
                <a16:creationId xmlns:a16="http://schemas.microsoft.com/office/drawing/2014/main" id="{B8B02A10-769D-C935-E11E-AECB8D60DA9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541685" y="5911470"/>
            <a:ext cx="2076353" cy="396440"/>
          </a:xfrm>
          <a:prstGeom prst="rect">
            <a:avLst/>
          </a:prstGeom>
        </p:spPr>
      </p:pic>
      <p:sp>
        <p:nvSpPr>
          <p:cNvPr id="117" name="Rectangle 116" descr="Diagram showing Channels, Microservices, and Azure Services">
            <a:extLst>
              <a:ext uri="{FF2B5EF4-FFF2-40B4-BE49-F238E27FC236}">
                <a16:creationId xmlns:a16="http://schemas.microsoft.com/office/drawing/2014/main" id="{C42424CD-B8C6-41BC-2709-86D0203A3783}"/>
              </a:ext>
              <a:ext uri="{C183D7F6-B498-43B3-948B-1728B52AA6E4}">
                <adec:decorative xmlns:adec="http://schemas.microsoft.com/office/drawing/2017/decorative" val="0"/>
              </a:ext>
            </a:extLst>
          </p:cNvPr>
          <p:cNvSpPr/>
          <p:nvPr/>
        </p:nvSpPr>
        <p:spPr bwMode="auto">
          <a:xfrm>
            <a:off x="6935027" y="2324119"/>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Segoe UI"/>
                <a:ea typeface="Segoe UI" pitchFamily="34" charset="0"/>
                <a:cs typeface="Segoe UI" pitchFamily="34" charset="0"/>
              </a:rPr>
              <a:t>Microsoft services written in any code or framework</a:t>
            </a:r>
          </a:p>
        </p:txBody>
      </p:sp>
      <p:pic>
        <p:nvPicPr>
          <p:cNvPr id="118" name="Picture 2" descr="Go logo">
            <a:extLst>
              <a:ext uri="{FF2B5EF4-FFF2-40B4-BE49-F238E27FC236}">
                <a16:creationId xmlns:a16="http://schemas.microsoft.com/office/drawing/2014/main" id="{838FA4A0-8F4E-8688-876E-C6B6E9EA9D1D}"/>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5542522" y="2598438"/>
            <a:ext cx="478592" cy="422719"/>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18" descr="Node logo">
            <a:extLst>
              <a:ext uri="{FF2B5EF4-FFF2-40B4-BE49-F238E27FC236}">
                <a16:creationId xmlns:a16="http://schemas.microsoft.com/office/drawing/2014/main" id="{67B34261-5BF9-EDC5-FE2E-0C37CA48FC5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295393" y="2721731"/>
            <a:ext cx="655378" cy="176133"/>
          </a:xfrm>
          <a:prstGeom prst="rect">
            <a:avLst/>
          </a:prstGeom>
        </p:spPr>
      </p:pic>
      <p:pic>
        <p:nvPicPr>
          <p:cNvPr id="120" name="Graphic 119" descr="python icon">
            <a:extLst>
              <a:ext uri="{FF2B5EF4-FFF2-40B4-BE49-F238E27FC236}">
                <a16:creationId xmlns:a16="http://schemas.microsoft.com/office/drawing/2014/main" id="{F3B96F2A-17FA-BCF9-18FA-CB941715A95B}"/>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225050" y="2716154"/>
            <a:ext cx="634080" cy="187286"/>
          </a:xfrm>
          <a:prstGeom prst="rect">
            <a:avLst/>
          </a:prstGeom>
        </p:spPr>
      </p:pic>
      <p:pic>
        <p:nvPicPr>
          <p:cNvPr id="121" name="Picture 4" descr=".NET icon">
            <a:extLst>
              <a:ext uri="{FF2B5EF4-FFF2-40B4-BE49-F238E27FC236}">
                <a16:creationId xmlns:a16="http://schemas.microsoft.com/office/drawing/2014/main" id="{1B400E64-9266-0BDC-0B84-E4D854334D16}"/>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8133409" y="2686504"/>
            <a:ext cx="246586" cy="246586"/>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21" descr="Java logo">
            <a:extLst>
              <a:ext uri="{FF2B5EF4-FFF2-40B4-BE49-F238E27FC236}">
                <a16:creationId xmlns:a16="http://schemas.microsoft.com/office/drawing/2014/main" id="{E85D6AE5-FF53-E8B6-9475-35F945BE834D}"/>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654274" y="2677698"/>
            <a:ext cx="422718" cy="264199"/>
          </a:xfrm>
          <a:prstGeom prst="rect">
            <a:avLst/>
          </a:prstGeom>
        </p:spPr>
      </p:pic>
      <p:pic>
        <p:nvPicPr>
          <p:cNvPr id="123" name="Graphic 122" descr="C++ icon">
            <a:extLst>
              <a:ext uri="{FF2B5EF4-FFF2-40B4-BE49-F238E27FC236}">
                <a16:creationId xmlns:a16="http://schemas.microsoft.com/office/drawing/2014/main" id="{0DCF4A84-9711-9D17-9DE7-695139B7B75C}"/>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351271" y="2686504"/>
            <a:ext cx="219166" cy="246586"/>
          </a:xfrm>
          <a:prstGeom prst="rect">
            <a:avLst/>
          </a:prstGeom>
        </p:spPr>
      </p:pic>
      <p:pic>
        <p:nvPicPr>
          <p:cNvPr id="124" name="Picture 8" descr="php icon">
            <a:extLst>
              <a:ext uri="{FF2B5EF4-FFF2-40B4-BE49-F238E27FC236}">
                <a16:creationId xmlns:a16="http://schemas.microsoft.com/office/drawing/2014/main" id="{0287AC7C-8855-132F-84B7-878598D22473}"/>
              </a:ext>
            </a:extLst>
          </p:cNvPr>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9844717" y="2686504"/>
            <a:ext cx="324141" cy="246586"/>
          </a:xfrm>
          <a:prstGeom prst="rect">
            <a:avLst/>
          </a:prstGeom>
          <a:noFill/>
          <a:extLst>
            <a:ext uri="{909E8E84-426E-40DD-AFC4-6F175D3DCCD1}">
              <a14:hiddenFill xmlns:a14="http://schemas.microsoft.com/office/drawing/2010/main">
                <a:solidFill>
                  <a:srgbClr val="FFFFFF"/>
                </a:solidFill>
              </a14:hiddenFill>
            </a:ext>
          </a:extLst>
        </p:spPr>
      </p:pic>
      <p:sp>
        <p:nvSpPr>
          <p:cNvPr id="125" name="Rectangle 124" descr="Diagram showing Channels, Microservices, and Azure Services">
            <a:extLst>
              <a:ext uri="{FF2B5EF4-FFF2-40B4-BE49-F238E27FC236}">
                <a16:creationId xmlns:a16="http://schemas.microsoft.com/office/drawing/2014/main" id="{3AC7524C-6E3B-2762-E41F-6B3A8459E10E}"/>
              </a:ext>
              <a:ext uri="{C183D7F6-B498-43B3-948B-1728B52AA6E4}">
                <adec:decorative xmlns:adec="http://schemas.microsoft.com/office/drawing/2017/decorative" val="0"/>
              </a:ext>
            </a:extLst>
          </p:cNvPr>
          <p:cNvSpPr/>
          <p:nvPr/>
        </p:nvSpPr>
        <p:spPr bwMode="auto">
          <a:xfrm>
            <a:off x="5956181" y="3463286"/>
            <a:ext cx="109728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18288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Segoe UI Semibold"/>
                <a:ea typeface="Segoe UI" pitchFamily="34" charset="0"/>
                <a:cs typeface="Segoe UI" pitchFamily="34" charset="0"/>
              </a:rPr>
              <a:t>HTTP API</a:t>
            </a:r>
          </a:p>
        </p:txBody>
      </p:sp>
      <p:sp>
        <p:nvSpPr>
          <p:cNvPr id="126" name="Rectangle 125" descr="Diagram showing Channels, Microservices, and Azure Services">
            <a:extLst>
              <a:ext uri="{FF2B5EF4-FFF2-40B4-BE49-F238E27FC236}">
                <a16:creationId xmlns:a16="http://schemas.microsoft.com/office/drawing/2014/main" id="{443D06B0-FE8F-421F-A0D4-2994706187C3}"/>
              </a:ext>
              <a:ext uri="{C183D7F6-B498-43B3-948B-1728B52AA6E4}">
                <adec:decorative xmlns:adec="http://schemas.microsoft.com/office/drawing/2017/decorative" val="0"/>
              </a:ext>
            </a:extLst>
          </p:cNvPr>
          <p:cNvSpPr/>
          <p:nvPr/>
        </p:nvSpPr>
        <p:spPr bwMode="auto">
          <a:xfrm>
            <a:off x="8641650" y="3463286"/>
            <a:ext cx="109728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18288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dirty="0" err="1">
                <a:solidFill>
                  <a:srgbClr val="FFFFFF"/>
                </a:solidFill>
                <a:latin typeface="Segoe UI Semibold"/>
                <a:ea typeface="Segoe UI" pitchFamily="34" charset="0"/>
                <a:cs typeface="Segoe UI" pitchFamily="34" charset="0"/>
              </a:rPr>
              <a:t>gRPC</a:t>
            </a:r>
            <a:r>
              <a:rPr lang="en-US" sz="1200" kern="0" dirty="0">
                <a:solidFill>
                  <a:srgbClr val="FFFFFF"/>
                </a:solidFill>
                <a:latin typeface="Segoe UI Semibold"/>
                <a:ea typeface="Segoe UI" pitchFamily="34" charset="0"/>
                <a:cs typeface="Segoe UI" pitchFamily="34" charset="0"/>
              </a:rPr>
              <a:t> API</a:t>
            </a:r>
          </a:p>
        </p:txBody>
      </p:sp>
      <p:sp>
        <p:nvSpPr>
          <p:cNvPr id="127" name="Rectangle 126">
            <a:extLst>
              <a:ext uri="{FF2B5EF4-FFF2-40B4-BE49-F238E27FC236}">
                <a16:creationId xmlns:a16="http://schemas.microsoft.com/office/drawing/2014/main" id="{99B001F4-6282-7091-155A-B1E29646B9E7}"/>
              </a:ext>
            </a:extLst>
          </p:cNvPr>
          <p:cNvSpPr/>
          <p:nvPr/>
        </p:nvSpPr>
        <p:spPr bwMode="auto">
          <a:xfrm>
            <a:off x="4250812" y="3813615"/>
            <a:ext cx="914400" cy="1280160"/>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731520" rIns="91440" bIns="2743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1000" kern="0">
                <a:solidFill>
                  <a:srgbClr val="FFFFFF"/>
                </a:solidFill>
                <a:latin typeface="Segoe UI"/>
                <a:ea typeface="Segoe UI" pitchFamily="34" charset="0"/>
                <a:cs typeface="Segoe UI" pitchFamily="34" charset="0"/>
              </a:rPr>
              <a:t>Service-to-service invocation</a:t>
            </a:r>
          </a:p>
        </p:txBody>
      </p:sp>
      <p:grpSp>
        <p:nvGrpSpPr>
          <p:cNvPr id="128" name="Group 127" descr="Service-to-service invocation icon&#10;">
            <a:extLst>
              <a:ext uri="{FF2B5EF4-FFF2-40B4-BE49-F238E27FC236}">
                <a16:creationId xmlns:a16="http://schemas.microsoft.com/office/drawing/2014/main" id="{AA61E3D7-A836-59F2-A729-D5B6229F36BB}"/>
              </a:ext>
            </a:extLst>
          </p:cNvPr>
          <p:cNvGrpSpPr/>
          <p:nvPr/>
        </p:nvGrpSpPr>
        <p:grpSpPr>
          <a:xfrm>
            <a:off x="4498617" y="4007821"/>
            <a:ext cx="418791" cy="314215"/>
            <a:chOff x="3018614" y="4968330"/>
            <a:chExt cx="418791" cy="314215"/>
          </a:xfrm>
        </p:grpSpPr>
        <p:sp>
          <p:nvSpPr>
            <p:cNvPr id="129" name="Rectangle 932">
              <a:extLst>
                <a:ext uri="{FF2B5EF4-FFF2-40B4-BE49-F238E27FC236}">
                  <a16:creationId xmlns:a16="http://schemas.microsoft.com/office/drawing/2014/main" id="{D334B6CF-15F5-B240-18B0-A5C63AF39D7C}"/>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sp>
          <p:nvSpPr>
            <p:cNvPr id="130" name="Freeform 933">
              <a:extLst>
                <a:ext uri="{FF2B5EF4-FFF2-40B4-BE49-F238E27FC236}">
                  <a16:creationId xmlns:a16="http://schemas.microsoft.com/office/drawing/2014/main" id="{D53D4F09-66E9-E4B0-CBC4-F6DFD923AB2A}"/>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sp>
          <p:nvSpPr>
            <p:cNvPr id="131" name="Freeform 934">
              <a:extLst>
                <a:ext uri="{FF2B5EF4-FFF2-40B4-BE49-F238E27FC236}">
                  <a16:creationId xmlns:a16="http://schemas.microsoft.com/office/drawing/2014/main" id="{1B51F6BD-3AE2-6D8E-E5C4-A63C807C6AF2}"/>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sp>
          <p:nvSpPr>
            <p:cNvPr id="132" name="Rectangle 936">
              <a:extLst>
                <a:ext uri="{FF2B5EF4-FFF2-40B4-BE49-F238E27FC236}">
                  <a16:creationId xmlns:a16="http://schemas.microsoft.com/office/drawing/2014/main" id="{903F14D5-7831-9F9C-D791-36DE3C7CF586}"/>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sp>
          <p:nvSpPr>
            <p:cNvPr id="133" name="Rectangle 937">
              <a:extLst>
                <a:ext uri="{FF2B5EF4-FFF2-40B4-BE49-F238E27FC236}">
                  <a16:creationId xmlns:a16="http://schemas.microsoft.com/office/drawing/2014/main" id="{16B5438E-9CA3-F100-C66B-FCC292569730}"/>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sp>
          <p:nvSpPr>
            <p:cNvPr id="134" name="Oval 938">
              <a:extLst>
                <a:ext uri="{FF2B5EF4-FFF2-40B4-BE49-F238E27FC236}">
                  <a16:creationId xmlns:a16="http://schemas.microsoft.com/office/drawing/2014/main" id="{25F67925-9AD4-0381-FBC3-9CA7D452E08A}"/>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sp>
          <p:nvSpPr>
            <p:cNvPr id="135" name="Rectangle 939">
              <a:extLst>
                <a:ext uri="{FF2B5EF4-FFF2-40B4-BE49-F238E27FC236}">
                  <a16:creationId xmlns:a16="http://schemas.microsoft.com/office/drawing/2014/main" id="{79B4DF5A-D845-24FF-8C30-A1A616A80A29}"/>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sp>
          <p:nvSpPr>
            <p:cNvPr id="136" name="Oval 940">
              <a:extLst>
                <a:ext uri="{FF2B5EF4-FFF2-40B4-BE49-F238E27FC236}">
                  <a16:creationId xmlns:a16="http://schemas.microsoft.com/office/drawing/2014/main" id="{1D387CEE-8819-743D-DF21-64E4A506DB74}"/>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sp>
          <p:nvSpPr>
            <p:cNvPr id="137" name="Oval 941">
              <a:extLst>
                <a:ext uri="{FF2B5EF4-FFF2-40B4-BE49-F238E27FC236}">
                  <a16:creationId xmlns:a16="http://schemas.microsoft.com/office/drawing/2014/main" id="{01543F48-DF79-BF17-D1DD-EF6EE0F6D867}"/>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sp>
          <p:nvSpPr>
            <p:cNvPr id="138" name="Oval 942">
              <a:extLst>
                <a:ext uri="{FF2B5EF4-FFF2-40B4-BE49-F238E27FC236}">
                  <a16:creationId xmlns:a16="http://schemas.microsoft.com/office/drawing/2014/main" id="{B83C7BB7-7B6B-B7DA-1545-7CA779A93E72}"/>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sp>
          <p:nvSpPr>
            <p:cNvPr id="139" name="Rectangle 943">
              <a:extLst>
                <a:ext uri="{FF2B5EF4-FFF2-40B4-BE49-F238E27FC236}">
                  <a16:creationId xmlns:a16="http://schemas.microsoft.com/office/drawing/2014/main" id="{5870110F-2719-1CF1-3F18-6E391E2F4034}"/>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sp>
          <p:nvSpPr>
            <p:cNvPr id="140" name="Rectangle 944" descr="component solutions">
              <a:extLst>
                <a:ext uri="{FF2B5EF4-FFF2-40B4-BE49-F238E27FC236}">
                  <a16:creationId xmlns:a16="http://schemas.microsoft.com/office/drawing/2014/main" id="{7771E44E-8047-8A2C-7791-9324F4543BE4}"/>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sp>
          <p:nvSpPr>
            <p:cNvPr id="141" name="Freeform 945">
              <a:extLst>
                <a:ext uri="{FF2B5EF4-FFF2-40B4-BE49-F238E27FC236}">
                  <a16:creationId xmlns:a16="http://schemas.microsoft.com/office/drawing/2014/main" id="{8CB2EDF7-2079-331E-A4FB-A1BCC161AF22}"/>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sp>
          <p:nvSpPr>
            <p:cNvPr id="142" name="Freeform 946">
              <a:extLst>
                <a:ext uri="{FF2B5EF4-FFF2-40B4-BE49-F238E27FC236}">
                  <a16:creationId xmlns:a16="http://schemas.microsoft.com/office/drawing/2014/main" id="{CE0C8B85-7DC7-2A3C-2585-2EA5F1BA13CB}"/>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sp>
          <p:nvSpPr>
            <p:cNvPr id="143" name="Freeform 947">
              <a:extLst>
                <a:ext uri="{FF2B5EF4-FFF2-40B4-BE49-F238E27FC236}">
                  <a16:creationId xmlns:a16="http://schemas.microsoft.com/office/drawing/2014/main" id="{4C00D8AA-BA36-2EC8-7156-96C3C6AEA8A5}"/>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grpSp>
      <p:sp>
        <p:nvSpPr>
          <p:cNvPr id="144" name="Rectangle 143">
            <a:extLst>
              <a:ext uri="{FF2B5EF4-FFF2-40B4-BE49-F238E27FC236}">
                <a16:creationId xmlns:a16="http://schemas.microsoft.com/office/drawing/2014/main" id="{DDE13106-B2F5-1B5D-E5DB-6DE0CB98194E}"/>
              </a:ext>
            </a:extLst>
          </p:cNvPr>
          <p:cNvSpPr/>
          <p:nvPr/>
        </p:nvSpPr>
        <p:spPr bwMode="auto">
          <a:xfrm>
            <a:off x="5148364" y="3813615"/>
            <a:ext cx="914400" cy="1280160"/>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1000" kern="0">
                <a:solidFill>
                  <a:srgbClr val="FFFFFF"/>
                </a:solidFill>
                <a:latin typeface="Segoe UI"/>
                <a:ea typeface="Segoe UI" pitchFamily="34" charset="0"/>
                <a:cs typeface="Segoe UI" pitchFamily="34" charset="0"/>
              </a:rPr>
              <a:t>State management</a:t>
            </a:r>
          </a:p>
        </p:txBody>
      </p:sp>
      <p:grpSp>
        <p:nvGrpSpPr>
          <p:cNvPr id="145" name="Group 144" descr="State management icon">
            <a:extLst>
              <a:ext uri="{FF2B5EF4-FFF2-40B4-BE49-F238E27FC236}">
                <a16:creationId xmlns:a16="http://schemas.microsoft.com/office/drawing/2014/main" id="{516333E9-669B-B487-C361-137A08552AA4}"/>
              </a:ext>
            </a:extLst>
          </p:cNvPr>
          <p:cNvGrpSpPr/>
          <p:nvPr/>
        </p:nvGrpSpPr>
        <p:grpSpPr>
          <a:xfrm>
            <a:off x="5492201" y="4010084"/>
            <a:ext cx="233132" cy="309689"/>
            <a:chOff x="4385537" y="4970593"/>
            <a:chExt cx="233132" cy="309689"/>
          </a:xfrm>
        </p:grpSpPr>
        <p:sp>
          <p:nvSpPr>
            <p:cNvPr id="146" name="Freeform: Shape 234">
              <a:extLst>
                <a:ext uri="{FF2B5EF4-FFF2-40B4-BE49-F238E27FC236}">
                  <a16:creationId xmlns:a16="http://schemas.microsoft.com/office/drawing/2014/main" id="{9E22372F-5768-B98D-E184-B1D43B88237E}"/>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765" kern="0">
                <a:solidFill>
                  <a:srgbClr val="000000"/>
                </a:solidFill>
                <a:latin typeface="Segoe UI"/>
              </a:endParaRPr>
            </a:p>
          </p:txBody>
        </p:sp>
        <p:sp>
          <p:nvSpPr>
            <p:cNvPr id="147" name="Freeform: Shape 235">
              <a:extLst>
                <a:ext uri="{FF2B5EF4-FFF2-40B4-BE49-F238E27FC236}">
                  <a16:creationId xmlns:a16="http://schemas.microsoft.com/office/drawing/2014/main" id="{DC87DB9F-770B-737E-B7F6-C9050ED8FD5C}"/>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765" kern="0">
                <a:solidFill>
                  <a:srgbClr val="000000"/>
                </a:solidFill>
                <a:latin typeface="Segoe UI"/>
              </a:endParaRPr>
            </a:p>
          </p:txBody>
        </p:sp>
        <p:sp>
          <p:nvSpPr>
            <p:cNvPr id="148" name="Freeform: Shape 236">
              <a:extLst>
                <a:ext uri="{FF2B5EF4-FFF2-40B4-BE49-F238E27FC236}">
                  <a16:creationId xmlns:a16="http://schemas.microsoft.com/office/drawing/2014/main" id="{92F825CB-23ED-E6C5-3C53-54AEED087896}"/>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765" kern="0">
                <a:solidFill>
                  <a:srgbClr val="000000"/>
                </a:solidFill>
                <a:latin typeface="Segoe UI"/>
              </a:endParaRPr>
            </a:p>
          </p:txBody>
        </p:sp>
      </p:grpSp>
      <p:sp>
        <p:nvSpPr>
          <p:cNvPr id="149" name="Rectangle 148">
            <a:extLst>
              <a:ext uri="{FF2B5EF4-FFF2-40B4-BE49-F238E27FC236}">
                <a16:creationId xmlns:a16="http://schemas.microsoft.com/office/drawing/2014/main" id="{9E3CB0FF-B637-73C3-C7A4-36223349E565}"/>
              </a:ext>
            </a:extLst>
          </p:cNvPr>
          <p:cNvSpPr/>
          <p:nvPr/>
        </p:nvSpPr>
        <p:spPr bwMode="auto">
          <a:xfrm>
            <a:off x="6045916" y="3813615"/>
            <a:ext cx="914400" cy="1280160"/>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1000" kern="0">
                <a:solidFill>
                  <a:srgbClr val="FFFFFF"/>
                </a:solidFill>
                <a:latin typeface="Segoe UI"/>
                <a:ea typeface="Segoe UI" pitchFamily="34" charset="0"/>
                <a:cs typeface="Segoe UI" pitchFamily="34" charset="0"/>
              </a:rPr>
              <a:t>Publish</a:t>
            </a:r>
            <a:br>
              <a:rPr lang="en-US" sz="1000" kern="0">
                <a:solidFill>
                  <a:srgbClr val="FFFFFF"/>
                </a:solidFill>
                <a:latin typeface="Segoe UI"/>
                <a:ea typeface="Segoe UI" pitchFamily="34" charset="0"/>
                <a:cs typeface="Segoe UI" pitchFamily="34" charset="0"/>
              </a:rPr>
            </a:br>
            <a:r>
              <a:rPr lang="en-US" sz="1000" kern="0">
                <a:solidFill>
                  <a:srgbClr val="FFFFFF"/>
                </a:solidFill>
                <a:latin typeface="Segoe UI"/>
                <a:ea typeface="Segoe UI" pitchFamily="34" charset="0"/>
                <a:cs typeface="Segoe UI" pitchFamily="34" charset="0"/>
              </a:rPr>
              <a:t>and</a:t>
            </a:r>
            <a:br>
              <a:rPr lang="en-US" sz="1000" kern="0">
                <a:solidFill>
                  <a:srgbClr val="FFFFFF"/>
                </a:solidFill>
                <a:latin typeface="Segoe UI"/>
                <a:ea typeface="Segoe UI" pitchFamily="34" charset="0"/>
                <a:cs typeface="Segoe UI" pitchFamily="34" charset="0"/>
              </a:rPr>
            </a:br>
            <a:r>
              <a:rPr lang="en-US" sz="1000" kern="0">
                <a:solidFill>
                  <a:srgbClr val="FFFFFF"/>
                </a:solidFill>
                <a:latin typeface="Segoe UI"/>
                <a:ea typeface="Segoe UI" pitchFamily="34" charset="0"/>
                <a:cs typeface="Segoe UI" pitchFamily="34" charset="0"/>
              </a:rPr>
              <a:t>subscribe</a:t>
            </a:r>
          </a:p>
        </p:txBody>
      </p:sp>
      <p:grpSp>
        <p:nvGrpSpPr>
          <p:cNvPr id="150" name="Group 149" descr="Publish and subscribe icon">
            <a:extLst>
              <a:ext uri="{FF2B5EF4-FFF2-40B4-BE49-F238E27FC236}">
                <a16:creationId xmlns:a16="http://schemas.microsoft.com/office/drawing/2014/main" id="{E621E44F-D96F-2858-FA3E-137A8245DDFE}"/>
              </a:ext>
            </a:extLst>
          </p:cNvPr>
          <p:cNvGrpSpPr/>
          <p:nvPr/>
        </p:nvGrpSpPr>
        <p:grpSpPr>
          <a:xfrm>
            <a:off x="6253677" y="4055105"/>
            <a:ext cx="494558" cy="219646"/>
            <a:chOff x="5522126" y="5015614"/>
            <a:chExt cx="494558" cy="219646"/>
          </a:xfrm>
        </p:grpSpPr>
        <p:sp>
          <p:nvSpPr>
            <p:cNvPr id="151" name="AutoShape 131">
              <a:extLst>
                <a:ext uri="{FF2B5EF4-FFF2-40B4-BE49-F238E27FC236}">
                  <a16:creationId xmlns:a16="http://schemas.microsoft.com/office/drawing/2014/main" id="{0CE5AB30-0C5A-A034-2C08-30B85497BCCB}"/>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defRPr/>
              </a:pPr>
              <a:endParaRPr lang="en-US" sz="1765" kern="0">
                <a:solidFill>
                  <a:srgbClr val="000000"/>
                </a:solidFill>
                <a:latin typeface="Segoe UI"/>
              </a:endParaRPr>
            </a:p>
          </p:txBody>
        </p:sp>
        <p:sp>
          <p:nvSpPr>
            <p:cNvPr id="152" name="Rectangle 133">
              <a:extLst>
                <a:ext uri="{FF2B5EF4-FFF2-40B4-BE49-F238E27FC236}">
                  <a16:creationId xmlns:a16="http://schemas.microsoft.com/office/drawing/2014/main" id="{00765F18-4EF0-B240-364A-0D7CE3E8120A}"/>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defRPr/>
              </a:pPr>
              <a:endParaRPr lang="en-US" sz="1765" kern="0">
                <a:solidFill>
                  <a:srgbClr val="000000"/>
                </a:solidFill>
                <a:latin typeface="Segoe UI"/>
              </a:endParaRPr>
            </a:p>
          </p:txBody>
        </p:sp>
        <p:sp>
          <p:nvSpPr>
            <p:cNvPr id="153" name="Rectangle 134">
              <a:extLst>
                <a:ext uri="{FF2B5EF4-FFF2-40B4-BE49-F238E27FC236}">
                  <a16:creationId xmlns:a16="http://schemas.microsoft.com/office/drawing/2014/main" id="{A70FA84D-0E6F-9567-EC3F-6B7B6627B091}"/>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defRPr/>
              </a:pPr>
              <a:endParaRPr lang="en-US" sz="1765" kern="0">
                <a:solidFill>
                  <a:srgbClr val="000000"/>
                </a:solidFill>
                <a:latin typeface="Segoe UI"/>
              </a:endParaRPr>
            </a:p>
          </p:txBody>
        </p:sp>
        <p:sp>
          <p:nvSpPr>
            <p:cNvPr id="154" name="Rectangle 135">
              <a:extLst>
                <a:ext uri="{FF2B5EF4-FFF2-40B4-BE49-F238E27FC236}">
                  <a16:creationId xmlns:a16="http://schemas.microsoft.com/office/drawing/2014/main" id="{DC3DD967-A564-922A-379A-FD19E1526755}"/>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defRPr/>
              </a:pPr>
              <a:endParaRPr lang="en-US" sz="1765" kern="0">
                <a:solidFill>
                  <a:srgbClr val="000000"/>
                </a:solidFill>
                <a:latin typeface="Segoe UI"/>
              </a:endParaRPr>
            </a:p>
          </p:txBody>
        </p:sp>
        <p:sp>
          <p:nvSpPr>
            <p:cNvPr id="155" name="Rectangle 136">
              <a:extLst>
                <a:ext uri="{FF2B5EF4-FFF2-40B4-BE49-F238E27FC236}">
                  <a16:creationId xmlns:a16="http://schemas.microsoft.com/office/drawing/2014/main" id="{A51CEA82-925F-7197-B122-4CDE01F28252}"/>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defRPr/>
              </a:pPr>
              <a:endParaRPr lang="en-US" sz="1765" kern="0">
                <a:solidFill>
                  <a:srgbClr val="000000"/>
                </a:solidFill>
                <a:latin typeface="Segoe UI"/>
              </a:endParaRPr>
            </a:p>
          </p:txBody>
        </p:sp>
        <p:sp>
          <p:nvSpPr>
            <p:cNvPr id="156" name="Rectangle 137">
              <a:extLst>
                <a:ext uri="{FF2B5EF4-FFF2-40B4-BE49-F238E27FC236}">
                  <a16:creationId xmlns:a16="http://schemas.microsoft.com/office/drawing/2014/main" id="{BF8C6DEE-A373-16A0-6D41-831650509958}"/>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defRPr/>
              </a:pPr>
              <a:endParaRPr lang="en-US" sz="1765" kern="0">
                <a:solidFill>
                  <a:srgbClr val="000000"/>
                </a:solidFill>
                <a:latin typeface="Segoe UI"/>
              </a:endParaRPr>
            </a:p>
          </p:txBody>
        </p:sp>
        <p:sp>
          <p:nvSpPr>
            <p:cNvPr id="157" name="Freeform 138">
              <a:extLst>
                <a:ext uri="{FF2B5EF4-FFF2-40B4-BE49-F238E27FC236}">
                  <a16:creationId xmlns:a16="http://schemas.microsoft.com/office/drawing/2014/main" id="{6D1D994B-E6F3-BA03-BC25-1D41A18E6748}"/>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defRPr/>
              </a:pPr>
              <a:endParaRPr lang="en-US" sz="1765" kern="0">
                <a:solidFill>
                  <a:srgbClr val="000000"/>
                </a:solidFill>
                <a:latin typeface="Segoe UI"/>
              </a:endParaRPr>
            </a:p>
          </p:txBody>
        </p:sp>
      </p:grpSp>
      <p:sp>
        <p:nvSpPr>
          <p:cNvPr id="158" name="Rectangle 157">
            <a:extLst>
              <a:ext uri="{FF2B5EF4-FFF2-40B4-BE49-F238E27FC236}">
                <a16:creationId xmlns:a16="http://schemas.microsoft.com/office/drawing/2014/main" id="{54DCD43C-CB2A-A086-97C2-65D55D721A62}"/>
              </a:ext>
            </a:extLst>
          </p:cNvPr>
          <p:cNvSpPr/>
          <p:nvPr/>
        </p:nvSpPr>
        <p:spPr bwMode="auto">
          <a:xfrm>
            <a:off x="6943468" y="3813615"/>
            <a:ext cx="914400" cy="1280160"/>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1000" kern="0">
                <a:solidFill>
                  <a:srgbClr val="FFFFFF"/>
                </a:solidFill>
                <a:latin typeface="Segoe UI"/>
                <a:ea typeface="Segoe UI" pitchFamily="34" charset="0"/>
                <a:cs typeface="Segoe UI" pitchFamily="34" charset="0"/>
              </a:rPr>
              <a:t>Resource</a:t>
            </a:r>
            <a:br>
              <a:rPr lang="en-US" sz="1000" kern="0">
                <a:solidFill>
                  <a:srgbClr val="FFFFFF"/>
                </a:solidFill>
                <a:latin typeface="Segoe UI"/>
                <a:ea typeface="Segoe UI" pitchFamily="34" charset="0"/>
                <a:cs typeface="Segoe UI" pitchFamily="34" charset="0"/>
              </a:rPr>
            </a:br>
            <a:r>
              <a:rPr lang="en-US" sz="1000" kern="0">
                <a:solidFill>
                  <a:srgbClr val="FFFFFF"/>
                </a:solidFill>
                <a:latin typeface="Segoe UI"/>
                <a:ea typeface="Segoe UI" pitchFamily="34" charset="0"/>
                <a:cs typeface="Segoe UI" pitchFamily="34" charset="0"/>
              </a:rPr>
              <a:t>bindings</a:t>
            </a:r>
            <a:br>
              <a:rPr lang="en-US" sz="1000" kern="0">
                <a:solidFill>
                  <a:srgbClr val="FFFFFF"/>
                </a:solidFill>
                <a:latin typeface="Segoe UI"/>
                <a:ea typeface="Segoe UI" pitchFamily="34" charset="0"/>
                <a:cs typeface="Segoe UI" pitchFamily="34" charset="0"/>
              </a:rPr>
            </a:br>
            <a:r>
              <a:rPr lang="en-US" sz="1000" kern="0">
                <a:solidFill>
                  <a:srgbClr val="FFFFFF"/>
                </a:solidFill>
                <a:latin typeface="Segoe UI"/>
                <a:ea typeface="Segoe UI" pitchFamily="34" charset="0"/>
                <a:cs typeface="Segoe UI" pitchFamily="34" charset="0"/>
              </a:rPr>
              <a:t>and triggers</a:t>
            </a:r>
          </a:p>
        </p:txBody>
      </p:sp>
      <p:sp>
        <p:nvSpPr>
          <p:cNvPr id="159" name="Rectangle 158">
            <a:extLst>
              <a:ext uri="{FF2B5EF4-FFF2-40B4-BE49-F238E27FC236}">
                <a16:creationId xmlns:a16="http://schemas.microsoft.com/office/drawing/2014/main" id="{4A4513B8-1BD0-B77B-A654-0CAA59EABEE6}"/>
              </a:ext>
            </a:extLst>
          </p:cNvPr>
          <p:cNvSpPr/>
          <p:nvPr/>
        </p:nvSpPr>
        <p:spPr bwMode="auto">
          <a:xfrm>
            <a:off x="7841020" y="3813615"/>
            <a:ext cx="914400" cy="1280160"/>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1000" kern="0">
                <a:solidFill>
                  <a:srgbClr val="FFFFFF"/>
                </a:solidFill>
                <a:latin typeface="Segoe UI"/>
                <a:ea typeface="Segoe UI" pitchFamily="34" charset="0"/>
                <a:cs typeface="Segoe UI" pitchFamily="34" charset="0"/>
              </a:rPr>
              <a:t>Actors</a:t>
            </a:r>
          </a:p>
        </p:txBody>
      </p:sp>
      <p:grpSp>
        <p:nvGrpSpPr>
          <p:cNvPr id="160" name="Group 159" descr="Actors icon">
            <a:extLst>
              <a:ext uri="{FF2B5EF4-FFF2-40B4-BE49-F238E27FC236}">
                <a16:creationId xmlns:a16="http://schemas.microsoft.com/office/drawing/2014/main" id="{23215F1B-ACF6-93D4-3FF6-6CF206A27F08}"/>
              </a:ext>
            </a:extLst>
          </p:cNvPr>
          <p:cNvGrpSpPr/>
          <p:nvPr/>
        </p:nvGrpSpPr>
        <p:grpSpPr>
          <a:xfrm>
            <a:off x="8084102" y="3983616"/>
            <a:ext cx="395430" cy="362625"/>
            <a:chOff x="8058210" y="4944318"/>
            <a:chExt cx="395430" cy="362625"/>
          </a:xfrm>
        </p:grpSpPr>
        <p:sp>
          <p:nvSpPr>
            <p:cNvPr id="161" name="Freeform: Shape 219">
              <a:extLst>
                <a:ext uri="{FF2B5EF4-FFF2-40B4-BE49-F238E27FC236}">
                  <a16:creationId xmlns:a16="http://schemas.microsoft.com/office/drawing/2014/main" id="{926EF098-E7A8-8F44-22EB-620C8192367E}"/>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defTabSz="914367">
                <a:defRPr/>
              </a:pPr>
              <a:endParaRPr lang="en-US" sz="1765" kern="0">
                <a:solidFill>
                  <a:srgbClr val="000000"/>
                </a:solidFill>
                <a:latin typeface="Segoe UI"/>
              </a:endParaRPr>
            </a:p>
          </p:txBody>
        </p:sp>
        <p:sp>
          <p:nvSpPr>
            <p:cNvPr id="162" name="Freeform: Shape 220">
              <a:extLst>
                <a:ext uri="{FF2B5EF4-FFF2-40B4-BE49-F238E27FC236}">
                  <a16:creationId xmlns:a16="http://schemas.microsoft.com/office/drawing/2014/main" id="{E6A6D9C7-8763-744F-0676-69C58022543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defTabSz="914367">
                <a:defRPr/>
              </a:pPr>
              <a:endParaRPr lang="en-US" sz="1765" kern="0">
                <a:solidFill>
                  <a:srgbClr val="000000"/>
                </a:solidFill>
                <a:latin typeface="Segoe UI"/>
              </a:endParaRPr>
            </a:p>
          </p:txBody>
        </p:sp>
        <p:sp>
          <p:nvSpPr>
            <p:cNvPr id="163" name="Freeform: Shape 221">
              <a:extLst>
                <a:ext uri="{FF2B5EF4-FFF2-40B4-BE49-F238E27FC236}">
                  <a16:creationId xmlns:a16="http://schemas.microsoft.com/office/drawing/2014/main" id="{503BA547-5F88-111F-364F-CF3677E7BABA}"/>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defTabSz="914367">
                <a:defRPr/>
              </a:pPr>
              <a:endParaRPr lang="en-US" sz="1765" kern="0">
                <a:solidFill>
                  <a:srgbClr val="000000"/>
                </a:solidFill>
                <a:latin typeface="Segoe UI"/>
              </a:endParaRPr>
            </a:p>
          </p:txBody>
        </p:sp>
        <p:sp>
          <p:nvSpPr>
            <p:cNvPr id="164" name="Freeform: Shape 222">
              <a:extLst>
                <a:ext uri="{FF2B5EF4-FFF2-40B4-BE49-F238E27FC236}">
                  <a16:creationId xmlns:a16="http://schemas.microsoft.com/office/drawing/2014/main" id="{A1771AF8-B8FE-796F-39AD-FAA1948E027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defTabSz="914367">
                <a:defRPr/>
              </a:pPr>
              <a:endParaRPr lang="en-US" sz="1765" kern="0">
                <a:solidFill>
                  <a:srgbClr val="000000"/>
                </a:solidFill>
                <a:latin typeface="Segoe UI"/>
              </a:endParaRPr>
            </a:p>
          </p:txBody>
        </p:sp>
        <p:sp>
          <p:nvSpPr>
            <p:cNvPr id="165" name="Freeform: Shape 223">
              <a:extLst>
                <a:ext uri="{FF2B5EF4-FFF2-40B4-BE49-F238E27FC236}">
                  <a16:creationId xmlns:a16="http://schemas.microsoft.com/office/drawing/2014/main" id="{3EF16205-CB8F-2221-B828-1A40F393D804}"/>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defTabSz="914367">
                <a:defRPr/>
              </a:pPr>
              <a:endParaRPr lang="en-US" sz="1765" kern="0">
                <a:solidFill>
                  <a:srgbClr val="000000"/>
                </a:solidFill>
                <a:latin typeface="Segoe UI"/>
              </a:endParaRPr>
            </a:p>
          </p:txBody>
        </p:sp>
        <p:sp>
          <p:nvSpPr>
            <p:cNvPr id="166" name="Freeform: Shape 224">
              <a:extLst>
                <a:ext uri="{FF2B5EF4-FFF2-40B4-BE49-F238E27FC236}">
                  <a16:creationId xmlns:a16="http://schemas.microsoft.com/office/drawing/2014/main" id="{97BACA39-FD49-7D1E-4F7F-54D3B12E41FF}"/>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defTabSz="914367">
                <a:defRPr/>
              </a:pPr>
              <a:endParaRPr lang="en-US" sz="1765" kern="0">
                <a:solidFill>
                  <a:srgbClr val="000000"/>
                </a:solidFill>
                <a:latin typeface="Segoe UI"/>
              </a:endParaRPr>
            </a:p>
          </p:txBody>
        </p:sp>
        <p:sp>
          <p:nvSpPr>
            <p:cNvPr id="167" name="Freeform: Shape 225">
              <a:extLst>
                <a:ext uri="{FF2B5EF4-FFF2-40B4-BE49-F238E27FC236}">
                  <a16:creationId xmlns:a16="http://schemas.microsoft.com/office/drawing/2014/main" id="{F0645C9A-1139-557C-50DD-7BA3723C17FD}"/>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defTabSz="914367">
                <a:defRPr/>
              </a:pPr>
              <a:endParaRPr lang="en-US" sz="1765" kern="0">
                <a:solidFill>
                  <a:srgbClr val="000000"/>
                </a:solidFill>
                <a:latin typeface="Segoe UI"/>
              </a:endParaRPr>
            </a:p>
          </p:txBody>
        </p:sp>
        <p:sp>
          <p:nvSpPr>
            <p:cNvPr id="168" name="Freeform: Shape 226">
              <a:extLst>
                <a:ext uri="{FF2B5EF4-FFF2-40B4-BE49-F238E27FC236}">
                  <a16:creationId xmlns:a16="http://schemas.microsoft.com/office/drawing/2014/main" id="{362DE358-39DA-F8FC-F563-54632DDC8981}"/>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defTabSz="914367">
                <a:defRPr/>
              </a:pPr>
              <a:endParaRPr lang="en-US" sz="1765" kern="0">
                <a:solidFill>
                  <a:srgbClr val="000000"/>
                </a:solidFill>
                <a:latin typeface="Segoe UI"/>
              </a:endParaRPr>
            </a:p>
          </p:txBody>
        </p:sp>
      </p:grpSp>
      <p:sp>
        <p:nvSpPr>
          <p:cNvPr id="169" name="Rectangle 168">
            <a:extLst>
              <a:ext uri="{FF2B5EF4-FFF2-40B4-BE49-F238E27FC236}">
                <a16:creationId xmlns:a16="http://schemas.microsoft.com/office/drawing/2014/main" id="{6CD9413E-ACB1-EC07-3672-BD23BBD3680B}"/>
              </a:ext>
            </a:extLst>
          </p:cNvPr>
          <p:cNvSpPr/>
          <p:nvPr/>
        </p:nvSpPr>
        <p:spPr bwMode="auto">
          <a:xfrm>
            <a:off x="8738572" y="3813615"/>
            <a:ext cx="914400" cy="1280160"/>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1000" kern="0">
                <a:solidFill>
                  <a:srgbClr val="FFFFFF"/>
                </a:solidFill>
                <a:latin typeface="Segoe UI"/>
                <a:ea typeface="Segoe UI" pitchFamily="34" charset="0"/>
                <a:cs typeface="Segoe UI" pitchFamily="34" charset="0"/>
              </a:rPr>
              <a:t>Observability</a:t>
            </a:r>
          </a:p>
        </p:txBody>
      </p:sp>
      <p:grpSp>
        <p:nvGrpSpPr>
          <p:cNvPr id="170" name="Group 169" descr="Observability icon">
            <a:extLst>
              <a:ext uri="{FF2B5EF4-FFF2-40B4-BE49-F238E27FC236}">
                <a16:creationId xmlns:a16="http://schemas.microsoft.com/office/drawing/2014/main" id="{14872936-5970-BF8B-2E08-B020816F25CF}"/>
              </a:ext>
            </a:extLst>
          </p:cNvPr>
          <p:cNvGrpSpPr/>
          <p:nvPr/>
        </p:nvGrpSpPr>
        <p:grpSpPr>
          <a:xfrm>
            <a:off x="8993787" y="4011553"/>
            <a:ext cx="363103" cy="306751"/>
            <a:chOff x="9332611" y="4972062"/>
            <a:chExt cx="363103" cy="306751"/>
          </a:xfrm>
        </p:grpSpPr>
        <p:sp>
          <p:nvSpPr>
            <p:cNvPr id="171" name="Freeform 855">
              <a:extLst>
                <a:ext uri="{FF2B5EF4-FFF2-40B4-BE49-F238E27FC236}">
                  <a16:creationId xmlns:a16="http://schemas.microsoft.com/office/drawing/2014/main" id="{E84B9432-A59E-90ED-6A3D-D0F355980C8E}"/>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sp>
          <p:nvSpPr>
            <p:cNvPr id="172" name="Oval 757">
              <a:extLst>
                <a:ext uri="{FF2B5EF4-FFF2-40B4-BE49-F238E27FC236}">
                  <a16:creationId xmlns:a16="http://schemas.microsoft.com/office/drawing/2014/main" id="{49DB48AF-A888-01B2-7F7B-B471177FABE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sp>
          <p:nvSpPr>
            <p:cNvPr id="173" name="Freeform 855">
              <a:extLst>
                <a:ext uri="{FF2B5EF4-FFF2-40B4-BE49-F238E27FC236}">
                  <a16:creationId xmlns:a16="http://schemas.microsoft.com/office/drawing/2014/main" id="{72B90485-C1E6-D994-8E1B-5E28E30700BA}"/>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sp>
          <p:nvSpPr>
            <p:cNvPr id="174" name="Oval 757">
              <a:extLst>
                <a:ext uri="{FF2B5EF4-FFF2-40B4-BE49-F238E27FC236}">
                  <a16:creationId xmlns:a16="http://schemas.microsoft.com/office/drawing/2014/main" id="{DA382E11-0E94-BC00-53FF-8A78AE94D024}"/>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sp>
          <p:nvSpPr>
            <p:cNvPr id="175" name="Freeform 855">
              <a:extLst>
                <a:ext uri="{FF2B5EF4-FFF2-40B4-BE49-F238E27FC236}">
                  <a16:creationId xmlns:a16="http://schemas.microsoft.com/office/drawing/2014/main" id="{E577C0C4-7FBD-1893-7835-AB22AD994A4E}"/>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sp>
          <p:nvSpPr>
            <p:cNvPr id="176" name="Oval 757">
              <a:extLst>
                <a:ext uri="{FF2B5EF4-FFF2-40B4-BE49-F238E27FC236}">
                  <a16:creationId xmlns:a16="http://schemas.microsoft.com/office/drawing/2014/main" id="{6AABF18C-309C-F24E-8DEF-E9F5482A0ACF}"/>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sp>
          <p:nvSpPr>
            <p:cNvPr id="177" name="Oval 757">
              <a:extLst>
                <a:ext uri="{FF2B5EF4-FFF2-40B4-BE49-F238E27FC236}">
                  <a16:creationId xmlns:a16="http://schemas.microsoft.com/office/drawing/2014/main" id="{FB7EC941-90AF-4C1C-0711-1B8E9F3E3CD2}"/>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grpSp>
      <p:sp>
        <p:nvSpPr>
          <p:cNvPr id="178" name="Rectangle 177">
            <a:extLst>
              <a:ext uri="{FF2B5EF4-FFF2-40B4-BE49-F238E27FC236}">
                <a16:creationId xmlns:a16="http://schemas.microsoft.com/office/drawing/2014/main" id="{9EE65449-AA10-E45F-8E60-DEAAFC9741C4}"/>
              </a:ext>
            </a:extLst>
          </p:cNvPr>
          <p:cNvSpPr/>
          <p:nvPr/>
        </p:nvSpPr>
        <p:spPr bwMode="auto">
          <a:xfrm>
            <a:off x="10533676" y="3813615"/>
            <a:ext cx="914400" cy="1280160"/>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1000" kern="0">
                <a:solidFill>
                  <a:srgbClr val="FFFFFF"/>
                </a:solidFill>
                <a:latin typeface="Segoe UI"/>
                <a:ea typeface="Segoe UI" pitchFamily="34" charset="0"/>
                <a:cs typeface="Segoe UI" pitchFamily="34" charset="0"/>
              </a:rPr>
              <a:t>Extensible</a:t>
            </a:r>
          </a:p>
        </p:txBody>
      </p:sp>
      <p:grpSp>
        <p:nvGrpSpPr>
          <p:cNvPr id="179" name="Group 178" descr="Extensible icon">
            <a:extLst>
              <a:ext uri="{FF2B5EF4-FFF2-40B4-BE49-F238E27FC236}">
                <a16:creationId xmlns:a16="http://schemas.microsoft.com/office/drawing/2014/main" id="{2B16E984-FF11-94A7-F5B0-63DD3ECD51A6}"/>
              </a:ext>
            </a:extLst>
          </p:cNvPr>
          <p:cNvGrpSpPr/>
          <p:nvPr/>
        </p:nvGrpSpPr>
        <p:grpSpPr>
          <a:xfrm>
            <a:off x="10856134" y="4031728"/>
            <a:ext cx="269485" cy="266401"/>
            <a:chOff x="10615894" y="4992237"/>
            <a:chExt cx="269485" cy="266401"/>
          </a:xfrm>
        </p:grpSpPr>
        <p:sp>
          <p:nvSpPr>
            <p:cNvPr id="180" name="Freeform: Shape 208">
              <a:extLst>
                <a:ext uri="{FF2B5EF4-FFF2-40B4-BE49-F238E27FC236}">
                  <a16:creationId xmlns:a16="http://schemas.microsoft.com/office/drawing/2014/main" id="{0AEE000A-1F13-442F-834B-3090C3A34257}"/>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defTabSz="914367">
                <a:defRPr/>
              </a:pPr>
              <a:endParaRPr lang="en-US" sz="1765" kern="0">
                <a:solidFill>
                  <a:srgbClr val="000000"/>
                </a:solidFill>
                <a:latin typeface="Segoe UI"/>
              </a:endParaRPr>
            </a:p>
          </p:txBody>
        </p:sp>
        <p:sp>
          <p:nvSpPr>
            <p:cNvPr id="181" name="Freeform: Shape 209">
              <a:extLst>
                <a:ext uri="{FF2B5EF4-FFF2-40B4-BE49-F238E27FC236}">
                  <a16:creationId xmlns:a16="http://schemas.microsoft.com/office/drawing/2014/main" id="{FDB5FB61-D79D-7FF0-0DEE-D7E13F06E407}"/>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defTabSz="914367">
                <a:defRPr/>
              </a:pPr>
              <a:endParaRPr lang="en-US" sz="1765" kern="0">
                <a:solidFill>
                  <a:srgbClr val="000000"/>
                </a:solidFill>
                <a:latin typeface="Segoe UI"/>
              </a:endParaRPr>
            </a:p>
          </p:txBody>
        </p:sp>
        <p:sp>
          <p:nvSpPr>
            <p:cNvPr id="182" name="Freeform: Shape 210">
              <a:extLst>
                <a:ext uri="{FF2B5EF4-FFF2-40B4-BE49-F238E27FC236}">
                  <a16:creationId xmlns:a16="http://schemas.microsoft.com/office/drawing/2014/main" id="{645488EA-CF6C-42F4-8A7B-2A161C7CFC70}"/>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defTabSz="914367">
                <a:defRPr/>
              </a:pPr>
              <a:endParaRPr lang="en-US" sz="1765" kern="0">
                <a:solidFill>
                  <a:srgbClr val="000000"/>
                </a:solidFill>
                <a:latin typeface="Segoe UI"/>
              </a:endParaRPr>
            </a:p>
          </p:txBody>
        </p:sp>
        <p:sp>
          <p:nvSpPr>
            <p:cNvPr id="183" name="Freeform: Shape 211">
              <a:extLst>
                <a:ext uri="{FF2B5EF4-FFF2-40B4-BE49-F238E27FC236}">
                  <a16:creationId xmlns:a16="http://schemas.microsoft.com/office/drawing/2014/main" id="{0F1B79EC-1CDD-AA1B-2F79-8E2CAA13EB91}"/>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defTabSz="914367">
                <a:defRPr/>
              </a:pPr>
              <a:endParaRPr lang="en-US" sz="1765" kern="0">
                <a:solidFill>
                  <a:srgbClr val="000000"/>
                </a:solidFill>
                <a:latin typeface="Segoe UI"/>
              </a:endParaRPr>
            </a:p>
          </p:txBody>
        </p:sp>
      </p:grpSp>
      <p:sp>
        <p:nvSpPr>
          <p:cNvPr id="184" name="Rectangle 183">
            <a:extLst>
              <a:ext uri="{FF2B5EF4-FFF2-40B4-BE49-F238E27FC236}">
                <a16:creationId xmlns:a16="http://schemas.microsoft.com/office/drawing/2014/main" id="{417D6534-3DFC-FDCF-C22D-616C7620A451}"/>
              </a:ext>
            </a:extLst>
          </p:cNvPr>
          <p:cNvSpPr/>
          <p:nvPr/>
        </p:nvSpPr>
        <p:spPr bwMode="auto">
          <a:xfrm>
            <a:off x="9636124" y="3813615"/>
            <a:ext cx="914400" cy="1280160"/>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1000" kern="0">
                <a:solidFill>
                  <a:srgbClr val="FFFFFF"/>
                </a:solidFill>
                <a:latin typeface="Segoe UI"/>
                <a:ea typeface="Segoe UI" pitchFamily="34" charset="0"/>
                <a:cs typeface="Segoe UI" pitchFamily="34" charset="0"/>
              </a:rPr>
              <a:t>Secrets</a:t>
            </a:r>
          </a:p>
        </p:txBody>
      </p:sp>
      <p:grpSp>
        <p:nvGrpSpPr>
          <p:cNvPr id="185" name="Graphic 67" descr="Secrets icon">
            <a:extLst>
              <a:ext uri="{FF2B5EF4-FFF2-40B4-BE49-F238E27FC236}">
                <a16:creationId xmlns:a16="http://schemas.microsoft.com/office/drawing/2014/main" id="{EECE3E6E-005F-360F-ACA7-496567BF48A9}"/>
              </a:ext>
            </a:extLst>
          </p:cNvPr>
          <p:cNvGrpSpPr/>
          <p:nvPr/>
        </p:nvGrpSpPr>
        <p:grpSpPr>
          <a:xfrm>
            <a:off x="9939512" y="3969905"/>
            <a:ext cx="307882" cy="390046"/>
            <a:chOff x="8679465" y="4088478"/>
            <a:chExt cx="360069" cy="456160"/>
          </a:xfrm>
        </p:grpSpPr>
        <p:sp>
          <p:nvSpPr>
            <p:cNvPr id="186" name="Freeform: Shape 182">
              <a:extLst>
                <a:ext uri="{FF2B5EF4-FFF2-40B4-BE49-F238E27FC236}">
                  <a16:creationId xmlns:a16="http://schemas.microsoft.com/office/drawing/2014/main" id="{51EFF065-B773-F7DD-6E96-64EECD9CB75F}"/>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pPr>
                <a:defRPr/>
              </a:pPr>
              <a:endParaRPr lang="en-US" kern="0">
                <a:solidFill>
                  <a:srgbClr val="FFFFFF"/>
                </a:solidFill>
                <a:latin typeface="Segoe UI"/>
              </a:endParaRPr>
            </a:p>
          </p:txBody>
        </p:sp>
        <p:sp>
          <p:nvSpPr>
            <p:cNvPr id="187" name="Freeform: Shape 183">
              <a:extLst>
                <a:ext uri="{FF2B5EF4-FFF2-40B4-BE49-F238E27FC236}">
                  <a16:creationId xmlns:a16="http://schemas.microsoft.com/office/drawing/2014/main" id="{3A8730A0-4D55-361E-C463-D430D3F0E536}"/>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FFFFFF"/>
            </a:solidFill>
            <a:ln w="1745" cap="flat">
              <a:noFill/>
              <a:prstDash val="solid"/>
              <a:miter/>
            </a:ln>
          </p:spPr>
          <p:txBody>
            <a:bodyPr rtlCol="0" anchor="ctr"/>
            <a:lstStyle/>
            <a:p>
              <a:pPr>
                <a:defRPr/>
              </a:pPr>
              <a:endParaRPr lang="en-US" kern="0">
                <a:solidFill>
                  <a:srgbClr val="FFFFFF"/>
                </a:solidFill>
                <a:latin typeface="Segoe UI"/>
              </a:endParaRPr>
            </a:p>
          </p:txBody>
        </p:sp>
      </p:grpSp>
      <p:grpSp>
        <p:nvGrpSpPr>
          <p:cNvPr id="188" name="Group 187" descr="Resource bindings and triggers icon&#10;">
            <a:extLst>
              <a:ext uri="{FF2B5EF4-FFF2-40B4-BE49-F238E27FC236}">
                <a16:creationId xmlns:a16="http://schemas.microsoft.com/office/drawing/2014/main" id="{7179F0FC-AA4F-C713-AC13-8D099DC39886}"/>
              </a:ext>
            </a:extLst>
          </p:cNvPr>
          <p:cNvGrpSpPr/>
          <p:nvPr/>
        </p:nvGrpSpPr>
        <p:grpSpPr>
          <a:xfrm>
            <a:off x="7148599" y="3970705"/>
            <a:ext cx="486894" cy="388446"/>
            <a:chOff x="7404591" y="5023820"/>
            <a:chExt cx="486894" cy="388446"/>
          </a:xfrm>
        </p:grpSpPr>
        <p:sp>
          <p:nvSpPr>
            <p:cNvPr id="189" name="Freeform: Shape 184">
              <a:extLst>
                <a:ext uri="{FF2B5EF4-FFF2-40B4-BE49-F238E27FC236}">
                  <a16:creationId xmlns:a16="http://schemas.microsoft.com/office/drawing/2014/main" id="{5225AC63-90CA-034B-F384-FD814682C8BD}"/>
                </a:ext>
              </a:extLst>
            </p:cNvPr>
            <p:cNvSpPr/>
            <p:nvPr/>
          </p:nvSpPr>
          <p:spPr>
            <a:xfrm>
              <a:off x="7596220" y="5156016"/>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rgbClr val="FFFFFF"/>
            </a:solidFill>
            <a:ln w="1285" cap="flat">
              <a:noFill/>
              <a:prstDash val="solid"/>
              <a:miter/>
            </a:ln>
          </p:spPr>
          <p:txBody>
            <a:bodyPr rtlCol="0" anchor="ctr"/>
            <a:lstStyle/>
            <a:p>
              <a:pPr>
                <a:defRPr/>
              </a:pPr>
              <a:endParaRPr lang="en-US" kern="0">
                <a:solidFill>
                  <a:srgbClr val="FFFFFF"/>
                </a:solidFill>
                <a:latin typeface="Segoe UI"/>
              </a:endParaRPr>
            </a:p>
          </p:txBody>
        </p:sp>
        <p:sp>
          <p:nvSpPr>
            <p:cNvPr id="190" name="Freeform: Shape 185">
              <a:extLst>
                <a:ext uri="{FF2B5EF4-FFF2-40B4-BE49-F238E27FC236}">
                  <a16:creationId xmlns:a16="http://schemas.microsoft.com/office/drawing/2014/main" id="{0A2248C3-46DF-F1C6-25DD-B069E94FDCEC}"/>
                </a:ext>
              </a:extLst>
            </p:cNvPr>
            <p:cNvSpPr/>
            <p:nvPr/>
          </p:nvSpPr>
          <p:spPr>
            <a:xfrm>
              <a:off x="7624295" y="5143618"/>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rgbClr val="FFFFFF"/>
            </a:solidFill>
            <a:ln w="1285" cap="flat">
              <a:noFill/>
              <a:prstDash val="solid"/>
              <a:miter/>
            </a:ln>
          </p:spPr>
          <p:txBody>
            <a:bodyPr rtlCol="0" anchor="ctr"/>
            <a:lstStyle/>
            <a:p>
              <a:pPr>
                <a:defRPr/>
              </a:pPr>
              <a:endParaRPr lang="en-US" kern="0">
                <a:solidFill>
                  <a:srgbClr val="FFFFFF"/>
                </a:solidFill>
                <a:latin typeface="Segoe UI"/>
              </a:endParaRPr>
            </a:p>
          </p:txBody>
        </p:sp>
        <p:sp>
          <p:nvSpPr>
            <p:cNvPr id="191" name="Freeform: Shape 186">
              <a:extLst>
                <a:ext uri="{FF2B5EF4-FFF2-40B4-BE49-F238E27FC236}">
                  <a16:creationId xmlns:a16="http://schemas.microsoft.com/office/drawing/2014/main" id="{D4451B63-F443-59AA-0285-82358853A6D0}"/>
                </a:ext>
              </a:extLst>
            </p:cNvPr>
            <p:cNvSpPr/>
            <p:nvPr/>
          </p:nvSpPr>
          <p:spPr>
            <a:xfrm>
              <a:off x="7404591" y="5023820"/>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rgbClr val="FFFFFF"/>
            </a:solidFill>
            <a:ln w="1285" cap="flat">
              <a:noFill/>
              <a:prstDash val="solid"/>
              <a:miter/>
            </a:ln>
          </p:spPr>
          <p:txBody>
            <a:bodyPr rtlCol="0" anchor="ctr"/>
            <a:lstStyle/>
            <a:p>
              <a:pPr>
                <a:defRPr/>
              </a:pPr>
              <a:endParaRPr lang="en-US" kern="0">
                <a:solidFill>
                  <a:srgbClr val="FFFFFF"/>
                </a:solidFill>
                <a:latin typeface="Segoe UI"/>
              </a:endParaRPr>
            </a:p>
          </p:txBody>
        </p:sp>
        <p:sp>
          <p:nvSpPr>
            <p:cNvPr id="192" name="Freeform: Shape 187">
              <a:extLst>
                <a:ext uri="{FF2B5EF4-FFF2-40B4-BE49-F238E27FC236}">
                  <a16:creationId xmlns:a16="http://schemas.microsoft.com/office/drawing/2014/main" id="{3AEC5057-7DBF-7E77-5DF4-1FB817C20E01}"/>
                </a:ext>
              </a:extLst>
            </p:cNvPr>
            <p:cNvSpPr/>
            <p:nvPr/>
          </p:nvSpPr>
          <p:spPr>
            <a:xfrm>
              <a:off x="7566896" y="5100797"/>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pPr>
                <a:defRPr/>
              </a:pPr>
              <a:endParaRPr lang="en-US" kern="0">
                <a:solidFill>
                  <a:srgbClr val="FFFFFF"/>
                </a:solidFill>
                <a:latin typeface="Segoe UI"/>
              </a:endParaRPr>
            </a:p>
          </p:txBody>
        </p:sp>
        <p:sp>
          <p:nvSpPr>
            <p:cNvPr id="193" name="Freeform: Shape 188">
              <a:extLst>
                <a:ext uri="{FF2B5EF4-FFF2-40B4-BE49-F238E27FC236}">
                  <a16:creationId xmlns:a16="http://schemas.microsoft.com/office/drawing/2014/main" id="{39894166-5695-0E59-16C0-94C1979406F1}"/>
                </a:ext>
              </a:extLst>
            </p:cNvPr>
            <p:cNvSpPr/>
            <p:nvPr/>
          </p:nvSpPr>
          <p:spPr>
            <a:xfrm>
              <a:off x="7689031" y="5313518"/>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rgbClr val="FFFFFF"/>
            </a:solidFill>
            <a:ln w="1285" cap="flat">
              <a:noFill/>
              <a:prstDash val="solid"/>
              <a:miter/>
            </a:ln>
          </p:spPr>
          <p:txBody>
            <a:bodyPr rtlCol="0" anchor="ctr"/>
            <a:lstStyle/>
            <a:p>
              <a:pPr>
                <a:defRPr/>
              </a:pPr>
              <a:endParaRPr lang="en-US" kern="0">
                <a:solidFill>
                  <a:srgbClr val="FFFFFF"/>
                </a:solidFill>
                <a:latin typeface="Segoe UI"/>
              </a:endParaRPr>
            </a:p>
          </p:txBody>
        </p:sp>
        <p:sp>
          <p:nvSpPr>
            <p:cNvPr id="194" name="Freeform: Shape 189">
              <a:extLst>
                <a:ext uri="{FF2B5EF4-FFF2-40B4-BE49-F238E27FC236}">
                  <a16:creationId xmlns:a16="http://schemas.microsoft.com/office/drawing/2014/main" id="{1AF37572-EB1B-3DFD-1E78-980958BFD155}"/>
                </a:ext>
              </a:extLst>
            </p:cNvPr>
            <p:cNvSpPr/>
            <p:nvPr/>
          </p:nvSpPr>
          <p:spPr>
            <a:xfrm>
              <a:off x="7618662" y="5224391"/>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pPr>
                <a:defRPr/>
              </a:pPr>
              <a:endParaRPr lang="en-US" kern="0">
                <a:solidFill>
                  <a:srgbClr val="FFFFFF"/>
                </a:solidFill>
                <a:latin typeface="Segoe UI"/>
              </a:endParaRPr>
            </a:p>
          </p:txBody>
        </p:sp>
      </p:grpSp>
      <p:grpSp>
        <p:nvGrpSpPr>
          <p:cNvPr id="195" name="Group 194">
            <a:extLst>
              <a:ext uri="{FF2B5EF4-FFF2-40B4-BE49-F238E27FC236}">
                <a16:creationId xmlns:a16="http://schemas.microsoft.com/office/drawing/2014/main" id="{953721C9-7A37-2FD5-DF67-2F424501B441}"/>
              </a:ext>
              <a:ext uri="{C183D7F6-B498-43B3-948B-1728B52AA6E4}">
                <adec:decorative xmlns:adec="http://schemas.microsoft.com/office/drawing/2017/decorative" val="1"/>
              </a:ext>
            </a:extLst>
          </p:cNvPr>
          <p:cNvGrpSpPr/>
          <p:nvPr/>
        </p:nvGrpSpPr>
        <p:grpSpPr>
          <a:xfrm>
            <a:off x="7664675" y="1901049"/>
            <a:ext cx="365760" cy="365760"/>
            <a:chOff x="-580524" y="949870"/>
            <a:chExt cx="467451" cy="467451"/>
          </a:xfrm>
        </p:grpSpPr>
        <p:sp>
          <p:nvSpPr>
            <p:cNvPr id="196" name="Oval 195">
              <a:extLst>
                <a:ext uri="{FF2B5EF4-FFF2-40B4-BE49-F238E27FC236}">
                  <a16:creationId xmlns:a16="http://schemas.microsoft.com/office/drawing/2014/main" id="{098A572D-37BC-6C14-67E8-D997CE0CBE1D}"/>
                </a:ext>
              </a:extLst>
            </p:cNvPr>
            <p:cNvSpPr/>
            <p:nvPr/>
          </p:nvSpPr>
          <p:spPr bwMode="auto">
            <a:xfrm>
              <a:off x="-580524" y="949870"/>
              <a:ext cx="467451" cy="467451"/>
            </a:xfrm>
            <a:prstGeom prst="ellipse">
              <a:avLst/>
            </a:prstGeom>
            <a:solidFill>
              <a:srgbClr val="000000"/>
            </a:solidFill>
            <a:ln w="9525" cap="flat" cmpd="sng" algn="ctr">
              <a:noFill/>
              <a:prstDash val="solid"/>
              <a:headEnd type="none" w="med" len="med"/>
              <a:tailEnd type="none" w="med" len="med"/>
            </a:ln>
            <a:effectLst>
              <a:outerShdw blurRad="254000" algn="ctr" rotWithShape="0">
                <a:srgbClr val="E6E6E6">
                  <a:alpha val="5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defRPr/>
              </a:pPr>
              <a:endParaRPr lang="en-US" sz="1600" kern="0" err="1">
                <a:solidFill>
                  <a:srgbClr val="000000"/>
                </a:solidFill>
                <a:latin typeface="Segoe UI Semibold"/>
                <a:cs typeface="Segoe UI" pitchFamily="34" charset="0"/>
              </a:endParaRPr>
            </a:p>
          </p:txBody>
        </p:sp>
        <p:grpSp>
          <p:nvGrpSpPr>
            <p:cNvPr id="197" name="app development" descr="application development">
              <a:extLst>
                <a:ext uri="{FF2B5EF4-FFF2-40B4-BE49-F238E27FC236}">
                  <a16:creationId xmlns:a16="http://schemas.microsoft.com/office/drawing/2014/main" id="{CEA29729-BF46-6710-8CF1-D1ECBDEA99B2}"/>
                </a:ext>
              </a:extLst>
            </p:cNvPr>
            <p:cNvGrpSpPr/>
            <p:nvPr/>
          </p:nvGrpSpPr>
          <p:grpSpPr>
            <a:xfrm>
              <a:off x="-526584" y="1075184"/>
              <a:ext cx="359570" cy="216822"/>
              <a:chOff x="1619314" y="4920550"/>
              <a:chExt cx="500421" cy="301755"/>
            </a:xfrm>
          </p:grpSpPr>
          <p:sp>
            <p:nvSpPr>
              <p:cNvPr id="198" name="Freeform: Shape 88">
                <a:extLst>
                  <a:ext uri="{FF2B5EF4-FFF2-40B4-BE49-F238E27FC236}">
                    <a16:creationId xmlns:a16="http://schemas.microsoft.com/office/drawing/2014/main" id="{EF2754C9-273F-5525-4002-5CAD7AC9B569}"/>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defTabSz="914367">
                  <a:defRPr/>
                </a:pPr>
                <a:endParaRPr lang="en-US" sz="1765" kern="0">
                  <a:solidFill>
                    <a:srgbClr val="000000"/>
                  </a:solidFill>
                  <a:latin typeface="Segoe UI"/>
                </a:endParaRPr>
              </a:p>
            </p:txBody>
          </p:sp>
          <p:sp>
            <p:nvSpPr>
              <p:cNvPr id="199" name="Freeform: Shape 89">
                <a:extLst>
                  <a:ext uri="{FF2B5EF4-FFF2-40B4-BE49-F238E27FC236}">
                    <a16:creationId xmlns:a16="http://schemas.microsoft.com/office/drawing/2014/main" id="{3E31BAC4-B8C2-F579-6EDD-B32C43EFE19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defTabSz="914367">
                  <a:defRPr/>
                </a:pPr>
                <a:endParaRPr lang="en-US" sz="1765" kern="0">
                  <a:solidFill>
                    <a:srgbClr val="000000"/>
                  </a:solidFill>
                  <a:latin typeface="Segoe UI"/>
                </a:endParaRPr>
              </a:p>
            </p:txBody>
          </p:sp>
          <p:sp>
            <p:nvSpPr>
              <p:cNvPr id="200" name="Freeform: Shape 90">
                <a:extLst>
                  <a:ext uri="{FF2B5EF4-FFF2-40B4-BE49-F238E27FC236}">
                    <a16:creationId xmlns:a16="http://schemas.microsoft.com/office/drawing/2014/main" id="{C2FB72AC-D904-34EC-1231-5B63A57B3127}"/>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defTabSz="914367">
                  <a:defRPr/>
                </a:pPr>
                <a:endParaRPr lang="en-US" sz="1765" kern="0">
                  <a:solidFill>
                    <a:srgbClr val="000000"/>
                  </a:solidFill>
                  <a:latin typeface="Segoe UI"/>
                </a:endParaRPr>
              </a:p>
            </p:txBody>
          </p:sp>
          <p:sp>
            <p:nvSpPr>
              <p:cNvPr id="201" name="Freeform: Shape 91">
                <a:extLst>
                  <a:ext uri="{FF2B5EF4-FFF2-40B4-BE49-F238E27FC236}">
                    <a16:creationId xmlns:a16="http://schemas.microsoft.com/office/drawing/2014/main" id="{6A340030-A153-4F32-F06C-8752F6F9A1B3}"/>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defTabSz="914367">
                  <a:defRPr/>
                </a:pPr>
                <a:endParaRPr lang="en-US" sz="1765" kern="0">
                  <a:solidFill>
                    <a:srgbClr val="000000"/>
                  </a:solidFill>
                  <a:latin typeface="Segoe UI"/>
                </a:endParaRPr>
              </a:p>
            </p:txBody>
          </p:sp>
        </p:grpSp>
      </p:grpSp>
      <p:cxnSp>
        <p:nvCxnSpPr>
          <p:cNvPr id="202" name="Connector: Elbow 201">
            <a:extLst>
              <a:ext uri="{FF2B5EF4-FFF2-40B4-BE49-F238E27FC236}">
                <a16:creationId xmlns:a16="http://schemas.microsoft.com/office/drawing/2014/main" id="{0D4F003F-164E-B079-5F17-4665A3FDC70E}"/>
              </a:ext>
              <a:ext uri="{C183D7F6-B498-43B3-948B-1728B52AA6E4}">
                <adec:decorative xmlns:adec="http://schemas.microsoft.com/office/drawing/2017/decorative" val="1"/>
              </a:ext>
            </a:extLst>
          </p:cNvPr>
          <p:cNvCxnSpPr>
            <a:cxnSpLocks/>
          </p:cNvCxnSpPr>
          <p:nvPr/>
        </p:nvCxnSpPr>
        <p:spPr>
          <a:xfrm rot="5400000" flipH="1" flipV="1">
            <a:off x="7847555" y="2120552"/>
            <a:ext cx="12700" cy="2685469"/>
          </a:xfrm>
          <a:prstGeom prst="bentConnector3">
            <a:avLst>
              <a:gd name="adj1" fmla="val 1800000"/>
            </a:avLst>
          </a:prstGeom>
          <a:noFill/>
          <a:ln w="12700" cap="flat" cmpd="sng" algn="ctr">
            <a:solidFill>
              <a:srgbClr val="FFFFFF"/>
            </a:solidFill>
            <a:prstDash val="solid"/>
            <a:headEnd type="none" w="lg" len="med"/>
            <a:tailEnd type="none" w="lg" len="med"/>
          </a:ln>
          <a:effectLst/>
        </p:spPr>
      </p:cxnSp>
      <p:cxnSp>
        <p:nvCxnSpPr>
          <p:cNvPr id="203" name="Straight Connector 202">
            <a:extLst>
              <a:ext uri="{FF2B5EF4-FFF2-40B4-BE49-F238E27FC236}">
                <a16:creationId xmlns:a16="http://schemas.microsoft.com/office/drawing/2014/main" id="{FF8148E7-4C80-CFEB-309B-3B25B4E40044}"/>
              </a:ext>
              <a:ext uri="{C183D7F6-B498-43B3-948B-1728B52AA6E4}">
                <adec:decorative xmlns:adec="http://schemas.microsoft.com/office/drawing/2017/decorative" val="1"/>
              </a:ext>
            </a:extLst>
          </p:cNvPr>
          <p:cNvCxnSpPr>
            <a:cxnSpLocks/>
          </p:cNvCxnSpPr>
          <p:nvPr/>
        </p:nvCxnSpPr>
        <p:spPr>
          <a:xfrm flipV="1">
            <a:off x="7853905" y="3101013"/>
            <a:ext cx="0" cy="139278"/>
          </a:xfrm>
          <a:prstGeom prst="line">
            <a:avLst/>
          </a:prstGeom>
          <a:noFill/>
          <a:ln w="12700" cap="flat" cmpd="sng" algn="ctr">
            <a:solidFill>
              <a:srgbClr val="FFFFFF"/>
            </a:solidFill>
            <a:prstDash val="solid"/>
            <a:headEnd type="none" w="lg" len="med"/>
            <a:tailEnd type="none" w="lg" len="med"/>
          </a:ln>
          <a:effectLst/>
        </p:spPr>
      </p:cxnSp>
      <p:cxnSp>
        <p:nvCxnSpPr>
          <p:cNvPr id="204" name="Straight Connector 203">
            <a:extLst>
              <a:ext uri="{FF2B5EF4-FFF2-40B4-BE49-F238E27FC236}">
                <a16:creationId xmlns:a16="http://schemas.microsoft.com/office/drawing/2014/main" id="{BC5C5100-5D02-1FAE-684F-0995214DD1EE}"/>
              </a:ext>
              <a:ext uri="{C183D7F6-B498-43B3-948B-1728B52AA6E4}">
                <adec:decorative xmlns:adec="http://schemas.microsoft.com/office/drawing/2017/decorative" val="1"/>
              </a:ext>
            </a:extLst>
          </p:cNvPr>
          <p:cNvCxnSpPr>
            <a:cxnSpLocks/>
          </p:cNvCxnSpPr>
          <p:nvPr/>
        </p:nvCxnSpPr>
        <p:spPr>
          <a:xfrm flipH="1">
            <a:off x="4677140" y="2426985"/>
            <a:ext cx="1280160" cy="0"/>
          </a:xfrm>
          <a:prstGeom prst="line">
            <a:avLst/>
          </a:prstGeom>
          <a:noFill/>
          <a:ln w="12700" cap="flat" cmpd="sng" algn="ctr">
            <a:solidFill>
              <a:srgbClr val="FFFFFF"/>
            </a:solidFill>
            <a:prstDash val="solid"/>
            <a:headEnd type="none" w="lg" len="med"/>
            <a:tailEnd type="none" w="lg" len="med"/>
          </a:ln>
          <a:effectLst/>
        </p:spPr>
      </p:cxnSp>
      <p:cxnSp>
        <p:nvCxnSpPr>
          <p:cNvPr id="205" name="Straight Connector 204">
            <a:extLst>
              <a:ext uri="{FF2B5EF4-FFF2-40B4-BE49-F238E27FC236}">
                <a16:creationId xmlns:a16="http://schemas.microsoft.com/office/drawing/2014/main" id="{CB21C687-6735-3AF6-2DBF-F6E7412BCDB7}"/>
              </a:ext>
              <a:ext uri="{C183D7F6-B498-43B3-948B-1728B52AA6E4}">
                <adec:decorative xmlns:adec="http://schemas.microsoft.com/office/drawing/2017/decorative" val="1"/>
              </a:ext>
            </a:extLst>
          </p:cNvPr>
          <p:cNvCxnSpPr>
            <a:cxnSpLocks/>
          </p:cNvCxnSpPr>
          <p:nvPr/>
        </p:nvCxnSpPr>
        <p:spPr>
          <a:xfrm flipH="1">
            <a:off x="9741555" y="2426985"/>
            <a:ext cx="1280160" cy="0"/>
          </a:xfrm>
          <a:prstGeom prst="line">
            <a:avLst/>
          </a:prstGeom>
          <a:noFill/>
          <a:ln w="12700" cap="flat" cmpd="sng" algn="ctr">
            <a:solidFill>
              <a:srgbClr val="FFFFFF"/>
            </a:solidFill>
            <a:prstDash val="solid"/>
            <a:headEnd type="none" w="lg" len="med"/>
            <a:tailEnd type="none" w="lg" len="med"/>
          </a:ln>
          <a:effectLst/>
        </p:spPr>
      </p:cxnSp>
      <p:sp>
        <p:nvSpPr>
          <p:cNvPr id="206" name="Rectangle 205" descr="Diagram showing Channels, Microservices, and Azure Services">
            <a:extLst>
              <a:ext uri="{FF2B5EF4-FFF2-40B4-BE49-F238E27FC236}">
                <a16:creationId xmlns:a16="http://schemas.microsoft.com/office/drawing/2014/main" id="{0E9BA793-8030-9FA0-CFC1-5A8B0560251E}"/>
              </a:ext>
              <a:ext uri="{C183D7F6-B498-43B3-948B-1728B52AA6E4}">
                <adec:decorative xmlns:adec="http://schemas.microsoft.com/office/drawing/2017/decorative" val="0"/>
              </a:ext>
            </a:extLst>
          </p:cNvPr>
          <p:cNvSpPr/>
          <p:nvPr/>
        </p:nvSpPr>
        <p:spPr bwMode="auto">
          <a:xfrm>
            <a:off x="4259412" y="5453194"/>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1200" kern="0">
                <a:solidFill>
                  <a:srgbClr val="FFFFFF"/>
                </a:solidFill>
                <a:latin typeface="Segoe UI Semibold"/>
                <a:ea typeface="Segoe UI" pitchFamily="34" charset="0"/>
                <a:cs typeface="Segoe UI" pitchFamily="34" charset="0"/>
              </a:rPr>
              <a:t>Hosting infrastructure</a:t>
            </a:r>
          </a:p>
        </p:txBody>
      </p:sp>
      <p:pic>
        <p:nvPicPr>
          <p:cNvPr id="207" name="Picture 4" descr="Microsoft Azure Logo - Augment IT">
            <a:extLst>
              <a:ext uri="{FF2B5EF4-FFF2-40B4-BE49-F238E27FC236}">
                <a16:creationId xmlns:a16="http://schemas.microsoft.com/office/drawing/2014/main" id="{0769BCCD-33DC-9656-A6FF-12C1137DE47F}"/>
              </a:ext>
            </a:extLst>
          </p:cNvPr>
          <p:cNvPicPr>
            <a:picLocks noChangeAspect="1" noChangeArrowheads="1"/>
          </p:cNvPicPr>
          <p:nvPr/>
        </p:nvPicPr>
        <p:blipFill rotWithShape="1">
          <a:blip r:embed="rId16" cstate="hqprint">
            <a:extLst>
              <a:ext uri="{28A0092B-C50C-407E-A947-70E740481C1C}">
                <a14:useLocalDpi xmlns:a14="http://schemas.microsoft.com/office/drawing/2010/main"/>
              </a:ext>
            </a:extLst>
          </a:blip>
          <a:srcRect/>
          <a:stretch/>
        </p:blipFill>
        <p:spPr bwMode="auto">
          <a:xfrm>
            <a:off x="4280104" y="5763391"/>
            <a:ext cx="1066347" cy="409269"/>
          </a:xfrm>
          <a:prstGeom prst="rect">
            <a:avLst/>
          </a:prstGeom>
          <a:noFill/>
          <a:extLst>
            <a:ext uri="{909E8E84-426E-40DD-AFC4-6F175D3DCCD1}">
              <a14:hiddenFill xmlns:a14="http://schemas.microsoft.com/office/drawing/2010/main">
                <a:solidFill>
                  <a:srgbClr val="FFFFFF"/>
                </a:solidFill>
              </a14:hiddenFill>
            </a:ext>
          </a:extLst>
        </p:spPr>
      </p:pic>
      <p:grpSp>
        <p:nvGrpSpPr>
          <p:cNvPr id="208" name="Group 207" descr="Azure arc logo">
            <a:extLst>
              <a:ext uri="{FF2B5EF4-FFF2-40B4-BE49-F238E27FC236}">
                <a16:creationId xmlns:a16="http://schemas.microsoft.com/office/drawing/2014/main" id="{90D067CC-C3CB-EBFD-E32A-CF2616FBFDFA}"/>
              </a:ext>
            </a:extLst>
          </p:cNvPr>
          <p:cNvGrpSpPr/>
          <p:nvPr/>
        </p:nvGrpSpPr>
        <p:grpSpPr>
          <a:xfrm>
            <a:off x="5550537" y="5844985"/>
            <a:ext cx="761830" cy="246080"/>
            <a:chOff x="6444468" y="5549201"/>
            <a:chExt cx="849258" cy="274320"/>
          </a:xfrm>
        </p:grpSpPr>
        <p:pic>
          <p:nvPicPr>
            <p:cNvPr id="209" name="Graphic 208">
              <a:extLst>
                <a:ext uri="{FF2B5EF4-FFF2-40B4-BE49-F238E27FC236}">
                  <a16:creationId xmlns:a16="http://schemas.microsoft.com/office/drawing/2014/main" id="{90CDBC5B-B3DC-3005-938E-F3B0D356AEC1}"/>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p:blipFill>
          <p:spPr>
            <a:xfrm>
              <a:off x="6444468" y="5549201"/>
              <a:ext cx="274320" cy="274320"/>
            </a:xfrm>
            <a:prstGeom prst="rect">
              <a:avLst/>
            </a:prstGeom>
          </p:spPr>
        </p:pic>
        <p:sp>
          <p:nvSpPr>
            <p:cNvPr id="210" name="TextBox 209">
              <a:extLst>
                <a:ext uri="{FF2B5EF4-FFF2-40B4-BE49-F238E27FC236}">
                  <a16:creationId xmlns:a16="http://schemas.microsoft.com/office/drawing/2014/main" id="{35806812-E947-8EAA-9D2E-70867812585A}"/>
                </a:ext>
              </a:extLst>
            </p:cNvPr>
            <p:cNvSpPr txBox="1"/>
            <p:nvPr/>
          </p:nvSpPr>
          <p:spPr>
            <a:xfrm>
              <a:off x="6785516" y="5617742"/>
              <a:ext cx="508210" cy="137239"/>
            </a:xfrm>
            <a:prstGeom prst="rect">
              <a:avLst/>
            </a:prstGeom>
            <a:noFill/>
          </p:spPr>
          <p:txBody>
            <a:bodyPr wrap="square" lIns="0" tIns="0" rIns="0" bIns="0" rtlCol="0" anchor="ctr">
              <a:spAutoFit/>
            </a:bodyPr>
            <a:lstStyle/>
            <a:p>
              <a:pPr>
                <a:defRPr/>
              </a:pPr>
              <a:r>
                <a:rPr lang="en-US" sz="800" kern="0">
                  <a:solidFill>
                    <a:srgbClr val="FFFFFF"/>
                  </a:solidFill>
                  <a:latin typeface="Segoe UI Semibold"/>
                </a:rPr>
                <a:t>Azure Arc</a:t>
              </a:r>
            </a:p>
          </p:txBody>
        </p:sp>
      </p:grpSp>
      <p:pic>
        <p:nvPicPr>
          <p:cNvPr id="211" name="Picture 6" descr="Amazon-Web-Services-Logo-White - MTI">
            <a:extLst>
              <a:ext uri="{FF2B5EF4-FFF2-40B4-BE49-F238E27FC236}">
                <a16:creationId xmlns:a16="http://schemas.microsoft.com/office/drawing/2014/main" id="{440C2C8E-7ED6-9C3E-644A-E680084847B3}"/>
              </a:ext>
            </a:extLst>
          </p:cNvPr>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6516453" y="5869867"/>
            <a:ext cx="328106" cy="196316"/>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8" descr="Google Cloud Demo - See how the Google Cloud Platform works">
            <a:extLst>
              <a:ext uri="{FF2B5EF4-FFF2-40B4-BE49-F238E27FC236}">
                <a16:creationId xmlns:a16="http://schemas.microsoft.com/office/drawing/2014/main" id="{423A1982-0191-F012-B727-10502CDF9D07}"/>
              </a:ext>
            </a:extLst>
          </p:cNvPr>
          <p:cNvPicPr>
            <a:picLocks noChangeAspect="1" noChangeArrowheads="1"/>
          </p:cNvPicPr>
          <p:nvPr/>
        </p:nvPicPr>
        <p:blipFill rotWithShape="1">
          <a:blip r:embed="rId20" cstate="hqprint">
            <a:extLst>
              <a:ext uri="{28A0092B-C50C-407E-A947-70E740481C1C}">
                <a14:useLocalDpi xmlns:a14="http://schemas.microsoft.com/office/drawing/2010/main"/>
              </a:ext>
            </a:extLst>
          </a:blip>
          <a:srcRect/>
          <a:stretch/>
        </p:blipFill>
        <p:spPr bwMode="auto">
          <a:xfrm>
            <a:off x="7048645" y="5872451"/>
            <a:ext cx="1044817" cy="191149"/>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10" descr="ApsaraDB for Redis | Memcache Error ApsaraDB for Redis | Memcache API Error  &amp;amp; How to Fix - Alibaba Cloud API Error Center">
            <a:extLst>
              <a:ext uri="{FF2B5EF4-FFF2-40B4-BE49-F238E27FC236}">
                <a16:creationId xmlns:a16="http://schemas.microsoft.com/office/drawing/2014/main" id="{B83F4AAD-240A-B2FD-F7A1-C7FBB221061B}"/>
              </a:ext>
            </a:extLst>
          </p:cNvPr>
          <p:cNvPicPr>
            <a:picLocks noChangeAspect="1" noChangeArrowheads="1"/>
          </p:cNvPicPr>
          <p:nvPr/>
        </p:nvPicPr>
        <p:blipFill>
          <a:blip r:embed="rId21" cstate="hqprint">
            <a:extLst>
              <a:ext uri="{28A0092B-C50C-407E-A947-70E740481C1C}">
                <a14:useLocalDpi xmlns:a14="http://schemas.microsoft.com/office/drawing/2010/main"/>
              </a:ext>
            </a:extLst>
          </a:blip>
          <a:srcRect/>
          <a:stretch>
            <a:fillRect/>
          </a:stretch>
        </p:blipFill>
        <p:spPr bwMode="auto">
          <a:xfrm>
            <a:off x="8297548" y="5780047"/>
            <a:ext cx="902294" cy="375956"/>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CNCF Branding | Kubernetes">
            <a:extLst>
              <a:ext uri="{FF2B5EF4-FFF2-40B4-BE49-F238E27FC236}">
                <a16:creationId xmlns:a16="http://schemas.microsoft.com/office/drawing/2014/main" id="{6B9B8E81-769C-83BD-5E9A-FF327CC24280}"/>
              </a:ext>
            </a:extLst>
          </p:cNvPr>
          <p:cNvPicPr>
            <a:picLocks noChangeAspect="1" noChangeArrowheads="1"/>
          </p:cNvPicPr>
          <p:nvPr/>
        </p:nvPicPr>
        <p:blipFill>
          <a:blip r:embed="rId22" cstate="hqprint">
            <a:extLst>
              <a:ext uri="{28A0092B-C50C-407E-A947-70E740481C1C}">
                <a14:useLocalDpi xmlns:a14="http://schemas.microsoft.com/office/drawing/2010/main"/>
              </a:ext>
            </a:extLst>
          </a:blip>
          <a:srcRect/>
          <a:stretch>
            <a:fillRect/>
          </a:stretch>
        </p:blipFill>
        <p:spPr bwMode="auto">
          <a:xfrm>
            <a:off x="9403928" y="5848702"/>
            <a:ext cx="984321" cy="238647"/>
          </a:xfrm>
          <a:prstGeom prst="rect">
            <a:avLst/>
          </a:prstGeom>
          <a:noFill/>
          <a:extLst>
            <a:ext uri="{909E8E84-426E-40DD-AFC4-6F175D3DCCD1}">
              <a14:hiddenFill xmlns:a14="http://schemas.microsoft.com/office/drawing/2010/main">
                <a:solidFill>
                  <a:srgbClr val="FFFFFF"/>
                </a:solidFill>
              </a14:hiddenFill>
            </a:ext>
          </a:extLst>
        </p:spPr>
      </p:pic>
      <p:grpSp>
        <p:nvGrpSpPr>
          <p:cNvPr id="215" name="Group 214" descr="on-premises icon">
            <a:extLst>
              <a:ext uri="{FF2B5EF4-FFF2-40B4-BE49-F238E27FC236}">
                <a16:creationId xmlns:a16="http://schemas.microsoft.com/office/drawing/2014/main" id="{E755D0A0-40F5-A67A-FD95-49BC6112DB16}"/>
              </a:ext>
            </a:extLst>
          </p:cNvPr>
          <p:cNvGrpSpPr/>
          <p:nvPr/>
        </p:nvGrpSpPr>
        <p:grpSpPr>
          <a:xfrm>
            <a:off x="10592337" y="5861149"/>
            <a:ext cx="803856" cy="213752"/>
            <a:chOff x="9933999" y="5891927"/>
            <a:chExt cx="1031633" cy="274320"/>
          </a:xfrm>
        </p:grpSpPr>
        <p:pic>
          <p:nvPicPr>
            <p:cNvPr id="216" name="Graphic 215">
              <a:extLst>
                <a:ext uri="{FF2B5EF4-FFF2-40B4-BE49-F238E27FC236}">
                  <a16:creationId xmlns:a16="http://schemas.microsoft.com/office/drawing/2014/main" id="{C2E183C3-BA4B-061E-8103-18DDEB26DEEC}"/>
                </a:ext>
              </a:extLst>
            </p:cNvPr>
            <p:cNvPicPr>
              <a:picLocks noChangeAspect="1"/>
            </p:cNvPicPr>
            <p:nvPr/>
          </p:nvPicPr>
          <p:blipFill rotWithShape="1">
            <a:blip r:embed="rId23" cstate="hqprint">
              <a:extLst>
                <a:ext uri="{28A0092B-C50C-407E-A947-70E740481C1C}">
                  <a14:useLocalDpi xmlns:a14="http://schemas.microsoft.com/office/drawing/2010/main"/>
                </a:ext>
                <a:ext uri="{96DAC541-7B7A-43D3-8B79-37D633B846F1}">
                  <asvg:svgBlip xmlns:asvg="http://schemas.microsoft.com/office/drawing/2016/SVG/main" r:embed="rId24"/>
                </a:ext>
              </a:extLst>
            </a:blip>
            <a:srcRect l="17523"/>
            <a:stretch/>
          </p:blipFill>
          <p:spPr>
            <a:xfrm>
              <a:off x="9933999" y="5891927"/>
              <a:ext cx="226249" cy="274320"/>
            </a:xfrm>
            <a:prstGeom prst="rect">
              <a:avLst/>
            </a:prstGeom>
          </p:spPr>
        </p:pic>
        <p:sp>
          <p:nvSpPr>
            <p:cNvPr id="217" name="TextBox 216">
              <a:extLst>
                <a:ext uri="{FF2B5EF4-FFF2-40B4-BE49-F238E27FC236}">
                  <a16:creationId xmlns:a16="http://schemas.microsoft.com/office/drawing/2014/main" id="{C9F99B0F-8A97-AB2F-1B13-84CA2A3B1865}"/>
                </a:ext>
              </a:extLst>
            </p:cNvPr>
            <p:cNvSpPr txBox="1"/>
            <p:nvPr/>
          </p:nvSpPr>
          <p:spPr>
            <a:xfrm>
              <a:off x="10179867" y="5950089"/>
              <a:ext cx="785765" cy="157995"/>
            </a:xfrm>
            <a:prstGeom prst="rect">
              <a:avLst/>
            </a:prstGeom>
            <a:noFill/>
          </p:spPr>
          <p:txBody>
            <a:bodyPr wrap="square" lIns="0" tIns="0" rIns="0" bIns="0" rtlCol="0" anchor="ctr">
              <a:spAutoFit/>
            </a:bodyPr>
            <a:lstStyle/>
            <a:p>
              <a:pPr>
                <a:defRPr/>
              </a:pPr>
              <a:r>
                <a:rPr lang="en-US" sz="800" kern="0">
                  <a:solidFill>
                    <a:srgbClr val="FFFFFF"/>
                  </a:solidFill>
                  <a:latin typeface="Segoe UI Semibold"/>
                </a:rPr>
                <a:t>On-premises</a:t>
              </a:r>
            </a:p>
          </p:txBody>
        </p:sp>
      </p:grpSp>
    </p:spTree>
    <p:extLst>
      <p:ext uri="{BB962C8B-B14F-4D97-AF65-F5344CB8AC3E}">
        <p14:creationId xmlns:p14="http://schemas.microsoft.com/office/powerpoint/2010/main" val="1178768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Arrow Connector 63">
            <a:extLst>
              <a:ext uri="{FF2B5EF4-FFF2-40B4-BE49-F238E27FC236}">
                <a16:creationId xmlns:a16="http://schemas.microsoft.com/office/drawing/2014/main" id="{DFC5A7D0-36AF-F1EB-D7A2-EED46B7FCB80}"/>
              </a:ext>
              <a:ext uri="{C183D7F6-B498-43B3-948B-1728B52AA6E4}">
                <adec:decorative xmlns:adec="http://schemas.microsoft.com/office/drawing/2017/decorative" val="1"/>
              </a:ext>
            </a:extLst>
          </p:cNvPr>
          <p:cNvCxnSpPr>
            <a:cxnSpLocks/>
          </p:cNvCxnSpPr>
          <p:nvPr/>
        </p:nvCxnSpPr>
        <p:spPr>
          <a:xfrm flipV="1">
            <a:off x="4521200" y="1686994"/>
            <a:ext cx="1877" cy="662506"/>
          </a:xfrm>
          <a:prstGeom prst="straightConnector1">
            <a:avLst/>
          </a:prstGeom>
          <a:noFill/>
          <a:ln w="19050" cap="flat" cmpd="sng" algn="ctr">
            <a:solidFill>
              <a:srgbClr val="50E6FF"/>
            </a:solidFill>
            <a:prstDash val="solid"/>
            <a:headEnd type="none"/>
            <a:tailEnd type="arrow" w="lg" len="med"/>
          </a:ln>
          <a:effectLst/>
        </p:spPr>
      </p:cxnSp>
      <p:cxnSp>
        <p:nvCxnSpPr>
          <p:cNvPr id="65" name="Connector: Elbow 64">
            <a:extLst>
              <a:ext uri="{FF2B5EF4-FFF2-40B4-BE49-F238E27FC236}">
                <a16:creationId xmlns:a16="http://schemas.microsoft.com/office/drawing/2014/main" id="{2FB80199-EF04-20C3-4FAC-06983F94CAE9}"/>
              </a:ext>
              <a:ext uri="{C183D7F6-B498-43B3-948B-1728B52AA6E4}">
                <adec:decorative xmlns:adec="http://schemas.microsoft.com/office/drawing/2017/decorative" val="1"/>
              </a:ext>
            </a:extLst>
          </p:cNvPr>
          <p:cNvCxnSpPr>
            <a:cxnSpLocks/>
          </p:cNvCxnSpPr>
          <p:nvPr/>
        </p:nvCxnSpPr>
        <p:spPr>
          <a:xfrm rot="5400000" flipH="1" flipV="1">
            <a:off x="4269527" y="5529302"/>
            <a:ext cx="492274" cy="1"/>
          </a:xfrm>
          <a:prstGeom prst="bentConnector3">
            <a:avLst>
              <a:gd name="adj1" fmla="val 50000"/>
            </a:avLst>
          </a:prstGeom>
          <a:noFill/>
          <a:ln w="19050" cap="flat" cmpd="sng" algn="ctr">
            <a:solidFill>
              <a:srgbClr val="50E6FF"/>
            </a:solidFill>
            <a:prstDash val="solid"/>
            <a:headEnd type="none"/>
            <a:tailEnd type="arrow" w="lg" len="med"/>
          </a:ln>
          <a:effectLst/>
        </p:spPr>
      </p:cxnSp>
      <p:grpSp>
        <p:nvGrpSpPr>
          <p:cNvPr id="66" name="Group 65">
            <a:extLst>
              <a:ext uri="{FF2B5EF4-FFF2-40B4-BE49-F238E27FC236}">
                <a16:creationId xmlns:a16="http://schemas.microsoft.com/office/drawing/2014/main" id="{5347EFEB-BCA9-EBF9-6ABC-99175866BBFF}"/>
              </a:ext>
              <a:ext uri="{C183D7F6-B498-43B3-948B-1728B52AA6E4}">
                <adec:decorative xmlns:adec="http://schemas.microsoft.com/office/drawing/2017/decorative" val="1"/>
              </a:ext>
            </a:extLst>
          </p:cNvPr>
          <p:cNvGrpSpPr/>
          <p:nvPr/>
        </p:nvGrpSpPr>
        <p:grpSpPr>
          <a:xfrm>
            <a:off x="1337108" y="2548193"/>
            <a:ext cx="1328839" cy="1111158"/>
            <a:chOff x="708467" y="2880061"/>
            <a:chExt cx="1328839" cy="1111158"/>
          </a:xfrm>
        </p:grpSpPr>
        <p:pic>
          <p:nvPicPr>
            <p:cNvPr id="67" name="Picture 66">
              <a:extLst>
                <a:ext uri="{FF2B5EF4-FFF2-40B4-BE49-F238E27FC236}">
                  <a16:creationId xmlns:a16="http://schemas.microsoft.com/office/drawing/2014/main" id="{E85BFB7E-335F-8C4D-2C98-4B7FC8AB00A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30884"/>
            <a:stretch/>
          </p:blipFill>
          <p:spPr>
            <a:xfrm>
              <a:off x="708467" y="2880061"/>
              <a:ext cx="1328839" cy="632001"/>
            </a:xfrm>
            <a:prstGeom prst="rect">
              <a:avLst/>
            </a:prstGeom>
          </p:spPr>
        </p:pic>
        <p:sp>
          <p:nvSpPr>
            <p:cNvPr id="68" name="Title 3">
              <a:extLst>
                <a:ext uri="{FF2B5EF4-FFF2-40B4-BE49-F238E27FC236}">
                  <a16:creationId xmlns:a16="http://schemas.microsoft.com/office/drawing/2014/main" id="{4839416A-860A-5B0E-258C-B51FE0DCE383}"/>
                </a:ext>
              </a:extLst>
            </p:cNvPr>
            <p:cNvSpPr txBox="1">
              <a:spLocks/>
            </p:cNvSpPr>
            <p:nvPr/>
          </p:nvSpPr>
          <p:spPr>
            <a:xfrm>
              <a:off x="858864" y="3529554"/>
              <a:ext cx="1028043" cy="46166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14367">
                <a:lnSpc>
                  <a:spcPct val="100000"/>
                </a:lnSpc>
                <a:defRPr/>
              </a:pPr>
              <a:r>
                <a:rPr sz="1500" spc="-49">
                  <a:solidFill>
                    <a:srgbClr val="FFFFFF"/>
                  </a:solidFill>
                  <a:latin typeface="Segoe UI Semibold"/>
                </a:rPr>
                <a:t>Azure Cosmos DB</a:t>
              </a:r>
            </a:p>
          </p:txBody>
        </p:sp>
      </p:grpSp>
      <p:grpSp>
        <p:nvGrpSpPr>
          <p:cNvPr id="69" name="Group 68" descr="Azure Cosmos DB icon">
            <a:extLst>
              <a:ext uri="{FF2B5EF4-FFF2-40B4-BE49-F238E27FC236}">
                <a16:creationId xmlns:a16="http://schemas.microsoft.com/office/drawing/2014/main" id="{69D42157-9C4D-3478-92F1-0A38C17E1C33}"/>
              </a:ext>
            </a:extLst>
          </p:cNvPr>
          <p:cNvGrpSpPr/>
          <p:nvPr/>
        </p:nvGrpSpPr>
        <p:grpSpPr>
          <a:xfrm>
            <a:off x="9350074" y="2565909"/>
            <a:ext cx="1328839" cy="1111944"/>
            <a:chOff x="9852908" y="2855399"/>
            <a:chExt cx="1328839" cy="1111944"/>
          </a:xfrm>
        </p:grpSpPr>
        <p:pic>
          <p:nvPicPr>
            <p:cNvPr id="70" name="Picture 69">
              <a:extLst>
                <a:ext uri="{FF2B5EF4-FFF2-40B4-BE49-F238E27FC236}">
                  <a16:creationId xmlns:a16="http://schemas.microsoft.com/office/drawing/2014/main" id="{D636C272-F8A4-531F-4055-AC50629D093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30908"/>
            <a:stretch/>
          </p:blipFill>
          <p:spPr>
            <a:xfrm>
              <a:off x="9852908" y="2855399"/>
              <a:ext cx="1328839" cy="631777"/>
            </a:xfrm>
            <a:prstGeom prst="rect">
              <a:avLst/>
            </a:prstGeom>
          </p:spPr>
        </p:pic>
        <p:sp>
          <p:nvSpPr>
            <p:cNvPr id="71" name="Title 3">
              <a:extLst>
                <a:ext uri="{FF2B5EF4-FFF2-40B4-BE49-F238E27FC236}">
                  <a16:creationId xmlns:a16="http://schemas.microsoft.com/office/drawing/2014/main" id="{AE72E829-0111-392F-0A74-0B54A4BA7539}"/>
                </a:ext>
              </a:extLst>
            </p:cNvPr>
            <p:cNvSpPr txBox="1">
              <a:spLocks/>
            </p:cNvSpPr>
            <p:nvPr/>
          </p:nvSpPr>
          <p:spPr>
            <a:xfrm>
              <a:off x="10003305" y="3505678"/>
              <a:ext cx="1028043" cy="46166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14367">
                <a:lnSpc>
                  <a:spcPct val="100000"/>
                </a:lnSpc>
                <a:defRPr/>
              </a:pPr>
              <a:r>
                <a:rPr sz="1500" spc="-49">
                  <a:solidFill>
                    <a:srgbClr val="FFFFFF"/>
                  </a:solidFill>
                  <a:latin typeface="Segoe UI Semibold"/>
                </a:rPr>
                <a:t>Azure Cosmos DB</a:t>
              </a:r>
            </a:p>
          </p:txBody>
        </p:sp>
      </p:grpSp>
      <p:grpSp>
        <p:nvGrpSpPr>
          <p:cNvPr id="72" name="Group 71">
            <a:extLst>
              <a:ext uri="{FF2B5EF4-FFF2-40B4-BE49-F238E27FC236}">
                <a16:creationId xmlns:a16="http://schemas.microsoft.com/office/drawing/2014/main" id="{897D9417-2622-FCBA-23DC-A87465FA755D}"/>
              </a:ext>
              <a:ext uri="{C183D7F6-B498-43B3-948B-1728B52AA6E4}">
                <adec:decorative xmlns:adec="http://schemas.microsoft.com/office/drawing/2017/decorative" val="1"/>
              </a:ext>
            </a:extLst>
          </p:cNvPr>
          <p:cNvGrpSpPr/>
          <p:nvPr/>
        </p:nvGrpSpPr>
        <p:grpSpPr>
          <a:xfrm>
            <a:off x="8465688" y="2752183"/>
            <a:ext cx="1364112" cy="210407"/>
            <a:chOff x="8870950" y="3061715"/>
            <a:chExt cx="1364112" cy="210407"/>
          </a:xfrm>
        </p:grpSpPr>
        <p:grpSp>
          <p:nvGrpSpPr>
            <p:cNvPr id="73" name="Group 72">
              <a:extLst>
                <a:ext uri="{FF2B5EF4-FFF2-40B4-BE49-F238E27FC236}">
                  <a16:creationId xmlns:a16="http://schemas.microsoft.com/office/drawing/2014/main" id="{5448922F-29AF-0833-32EA-79687AF696F5}"/>
                </a:ext>
              </a:extLst>
            </p:cNvPr>
            <p:cNvGrpSpPr/>
            <p:nvPr/>
          </p:nvGrpSpPr>
          <p:grpSpPr>
            <a:xfrm>
              <a:off x="9639489" y="3061715"/>
              <a:ext cx="159116" cy="210407"/>
              <a:chOff x="7931361" y="4117058"/>
              <a:chExt cx="159116" cy="210407"/>
            </a:xfrm>
          </p:grpSpPr>
          <p:sp>
            <p:nvSpPr>
              <p:cNvPr id="75" name="Rectangle 74">
                <a:extLst>
                  <a:ext uri="{FF2B5EF4-FFF2-40B4-BE49-F238E27FC236}">
                    <a16:creationId xmlns:a16="http://schemas.microsoft.com/office/drawing/2014/main" id="{430E667E-EC61-BB68-8868-F72637A7865D}"/>
                  </a:ext>
                </a:extLst>
              </p:cNvPr>
              <p:cNvSpPr/>
              <p:nvPr/>
            </p:nvSpPr>
            <p:spPr bwMode="auto">
              <a:xfrm>
                <a:off x="7931361" y="4117058"/>
                <a:ext cx="121409" cy="21040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687D3010-7829-A395-C7FC-56CCFBBC1648}"/>
                  </a:ext>
                </a:extLst>
              </p:cNvPr>
              <p:cNvGrpSpPr/>
              <p:nvPr/>
            </p:nvGrpSpPr>
            <p:grpSpPr>
              <a:xfrm>
                <a:off x="7931361" y="4134589"/>
                <a:ext cx="159116" cy="172586"/>
                <a:chOff x="9186381" y="1104269"/>
                <a:chExt cx="159116" cy="172586"/>
              </a:xfrm>
            </p:grpSpPr>
            <p:sp>
              <p:nvSpPr>
                <p:cNvPr id="77" name="Oval 76">
                  <a:extLst>
                    <a:ext uri="{FF2B5EF4-FFF2-40B4-BE49-F238E27FC236}">
                      <a16:creationId xmlns:a16="http://schemas.microsoft.com/office/drawing/2014/main" id="{290744FB-9171-CE92-0D28-0005027FCCF3}"/>
                    </a:ext>
                  </a:extLst>
                </p:cNvPr>
                <p:cNvSpPr/>
                <p:nvPr/>
              </p:nvSpPr>
              <p:spPr bwMode="auto">
                <a:xfrm rot="16200000">
                  <a:off x="9232045" y="1153850"/>
                  <a:ext cx="78067" cy="73423"/>
                </a:xfrm>
                <a:prstGeom prst="ellipse">
                  <a:avLst/>
                </a:prstGeom>
                <a:solidFill>
                  <a:srgbClr val="4DE1FD"/>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highlight>
                      <a:srgbClr val="000000"/>
                    </a:highlight>
                    <a:uLnTx/>
                    <a:uFillTx/>
                    <a:latin typeface="Segoe UI"/>
                    <a:ea typeface="Segoe UI" pitchFamily="34" charset="0"/>
                    <a:cs typeface="Segoe UI" pitchFamily="34" charset="0"/>
                  </a:endParaRPr>
                </a:p>
              </p:txBody>
            </p:sp>
            <p:sp>
              <p:nvSpPr>
                <p:cNvPr id="78" name="Freeform: Shape 283">
                  <a:extLst>
                    <a:ext uri="{FF2B5EF4-FFF2-40B4-BE49-F238E27FC236}">
                      <a16:creationId xmlns:a16="http://schemas.microsoft.com/office/drawing/2014/main" id="{AF8FFF51-4953-06EF-1860-5E955AED1854}"/>
                    </a:ext>
                  </a:extLst>
                </p:cNvPr>
                <p:cNvSpPr/>
                <p:nvPr/>
              </p:nvSpPr>
              <p:spPr bwMode="auto">
                <a:xfrm>
                  <a:off x="9186381" y="1104269"/>
                  <a:ext cx="159116" cy="172586"/>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19050" cap="flat" cmpd="sng" algn="ctr">
                  <a:solidFill>
                    <a:srgbClr val="4DE1F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highlight>
                      <a:srgbClr val="000000"/>
                    </a:highlight>
                    <a:uLnTx/>
                    <a:uFillTx/>
                    <a:latin typeface="Segoe UI"/>
                    <a:ea typeface="Segoe UI" pitchFamily="34" charset="0"/>
                    <a:cs typeface="Segoe UI" pitchFamily="34" charset="0"/>
                  </a:endParaRPr>
                </a:p>
              </p:txBody>
            </p:sp>
          </p:grpSp>
        </p:grpSp>
        <p:cxnSp>
          <p:nvCxnSpPr>
            <p:cNvPr id="74" name="Straight Arrow Connector 73">
              <a:extLst>
                <a:ext uri="{FF2B5EF4-FFF2-40B4-BE49-F238E27FC236}">
                  <a16:creationId xmlns:a16="http://schemas.microsoft.com/office/drawing/2014/main" id="{73B6B5A3-76C6-8B0A-7BC1-398D3FA93783}"/>
                </a:ext>
                <a:ext uri="{C183D7F6-B498-43B3-948B-1728B52AA6E4}">
                  <adec:decorative xmlns:adec="http://schemas.microsoft.com/office/drawing/2017/decorative" val="1"/>
                </a:ext>
              </a:extLst>
            </p:cNvPr>
            <p:cNvCxnSpPr>
              <a:cxnSpLocks/>
            </p:cNvCxnSpPr>
            <p:nvPr/>
          </p:nvCxnSpPr>
          <p:spPr>
            <a:xfrm>
              <a:off x="8870950" y="3164544"/>
              <a:ext cx="1364112" cy="0"/>
            </a:xfrm>
            <a:prstGeom prst="straightConnector1">
              <a:avLst/>
            </a:prstGeom>
            <a:noFill/>
            <a:ln w="19050" cap="flat" cmpd="sng" algn="ctr">
              <a:solidFill>
                <a:srgbClr val="50E6FF"/>
              </a:solidFill>
              <a:prstDash val="solid"/>
              <a:headEnd type="none"/>
              <a:tailEnd type="none"/>
            </a:ln>
            <a:effectLst/>
          </p:spPr>
        </p:cxnSp>
      </p:grpSp>
      <p:grpSp>
        <p:nvGrpSpPr>
          <p:cNvPr id="79" name="Group 78" descr="Azure service bus topic">
            <a:extLst>
              <a:ext uri="{FF2B5EF4-FFF2-40B4-BE49-F238E27FC236}">
                <a16:creationId xmlns:a16="http://schemas.microsoft.com/office/drawing/2014/main" id="{7A2B8F73-62E3-BC4F-D8B0-AF264A9E9D40}"/>
              </a:ext>
            </a:extLst>
          </p:cNvPr>
          <p:cNvGrpSpPr/>
          <p:nvPr/>
        </p:nvGrpSpPr>
        <p:grpSpPr>
          <a:xfrm>
            <a:off x="4171408" y="1284793"/>
            <a:ext cx="3143791" cy="423892"/>
            <a:chOff x="4171408" y="1284793"/>
            <a:chExt cx="3143791" cy="423892"/>
          </a:xfrm>
        </p:grpSpPr>
        <p:sp>
          <p:nvSpPr>
            <p:cNvPr id="80" name="Can 11">
              <a:extLst>
                <a:ext uri="{FF2B5EF4-FFF2-40B4-BE49-F238E27FC236}">
                  <a16:creationId xmlns:a16="http://schemas.microsoft.com/office/drawing/2014/main" id="{07C5A6E4-21DE-8A66-5217-82D4F33CEF7F}"/>
                </a:ext>
              </a:extLst>
            </p:cNvPr>
            <p:cNvSpPr/>
            <p:nvPr/>
          </p:nvSpPr>
          <p:spPr bwMode="auto">
            <a:xfrm rot="5400000">
              <a:off x="5531358" y="-75157"/>
              <a:ext cx="423892" cy="3143791"/>
            </a:xfrm>
            <a:prstGeom prst="can">
              <a:avLst/>
            </a:prstGeom>
            <a:gradFill flip="none" rotWithShape="1">
              <a:gsLst>
                <a:gs pos="0">
                  <a:srgbClr val="50E6FF">
                    <a:lumMod val="75000"/>
                  </a:srgbClr>
                </a:gs>
                <a:gs pos="100000">
                  <a:srgbClr val="857FD2"/>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1" name="Graphic 80">
              <a:extLst>
                <a:ext uri="{FF2B5EF4-FFF2-40B4-BE49-F238E27FC236}">
                  <a16:creationId xmlns:a16="http://schemas.microsoft.com/office/drawing/2014/main" id="{ADDC9C73-BA29-3F89-1B46-14FA76EDB62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13226" y="1349566"/>
              <a:ext cx="289488" cy="289488"/>
            </a:xfrm>
            <a:prstGeom prst="rect">
              <a:avLst/>
            </a:prstGeom>
          </p:spPr>
        </p:pic>
        <p:sp>
          <p:nvSpPr>
            <p:cNvPr id="82" name="Title 3">
              <a:extLst>
                <a:ext uri="{FF2B5EF4-FFF2-40B4-BE49-F238E27FC236}">
                  <a16:creationId xmlns:a16="http://schemas.microsoft.com/office/drawing/2014/main" id="{77EC899E-BB82-6CB6-7AEB-5C205B549E34}"/>
                </a:ext>
              </a:extLst>
            </p:cNvPr>
            <p:cNvSpPr txBox="1">
              <a:spLocks/>
            </p:cNvSpPr>
            <p:nvPr/>
          </p:nvSpPr>
          <p:spPr>
            <a:xfrm>
              <a:off x="4949838" y="1378894"/>
              <a:ext cx="2028750" cy="2308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500" b="0" i="0" u="none" strike="noStrike" kern="1200" cap="none" spc="-49" normalizeH="0" baseline="0" noProof="0">
                  <a:ln w="3175">
                    <a:noFill/>
                  </a:ln>
                  <a:solidFill>
                    <a:srgbClr val="FFFFFF"/>
                  </a:solidFill>
                  <a:effectLst/>
                  <a:uLnTx/>
                  <a:uFillTx/>
                  <a:latin typeface="Segoe UI Semibold"/>
                  <a:ea typeface="+mn-ea"/>
                  <a:cs typeface="Segoe UI" pitchFamily="34" charset="0"/>
                </a:rPr>
                <a:t>Azure Service Bus Topic</a:t>
              </a:r>
            </a:p>
          </p:txBody>
        </p:sp>
      </p:grpSp>
      <p:grpSp>
        <p:nvGrpSpPr>
          <p:cNvPr id="83" name="Group 82">
            <a:extLst>
              <a:ext uri="{FF2B5EF4-FFF2-40B4-BE49-F238E27FC236}">
                <a16:creationId xmlns:a16="http://schemas.microsoft.com/office/drawing/2014/main" id="{059BE5D2-A6A3-4BE3-BE5C-E9400D5E333C}"/>
              </a:ext>
              <a:ext uri="{C183D7F6-B498-43B3-948B-1728B52AA6E4}">
                <adec:decorative xmlns:adec="http://schemas.microsoft.com/office/drawing/2017/decorative" val="1"/>
              </a:ext>
            </a:extLst>
          </p:cNvPr>
          <p:cNvGrpSpPr/>
          <p:nvPr/>
        </p:nvGrpSpPr>
        <p:grpSpPr>
          <a:xfrm>
            <a:off x="2220003" y="2747501"/>
            <a:ext cx="1291029" cy="210407"/>
            <a:chOff x="1830175" y="3061715"/>
            <a:chExt cx="1291029" cy="210407"/>
          </a:xfrm>
        </p:grpSpPr>
        <p:grpSp>
          <p:nvGrpSpPr>
            <p:cNvPr id="84" name="Group 83">
              <a:extLst>
                <a:ext uri="{FF2B5EF4-FFF2-40B4-BE49-F238E27FC236}">
                  <a16:creationId xmlns:a16="http://schemas.microsoft.com/office/drawing/2014/main" id="{9EF2ECCF-A097-C1EA-70CD-B5792B6DF69C}"/>
                </a:ext>
              </a:extLst>
            </p:cNvPr>
            <p:cNvGrpSpPr/>
            <p:nvPr/>
          </p:nvGrpSpPr>
          <p:grpSpPr>
            <a:xfrm>
              <a:off x="2265840" y="3061715"/>
              <a:ext cx="159116" cy="210407"/>
              <a:chOff x="7714086" y="4117058"/>
              <a:chExt cx="159116" cy="210407"/>
            </a:xfrm>
          </p:grpSpPr>
          <p:sp>
            <p:nvSpPr>
              <p:cNvPr id="86" name="Rectangle 85">
                <a:extLst>
                  <a:ext uri="{FF2B5EF4-FFF2-40B4-BE49-F238E27FC236}">
                    <a16:creationId xmlns:a16="http://schemas.microsoft.com/office/drawing/2014/main" id="{EB983507-903B-379C-83DD-402117BE6BED}"/>
                  </a:ext>
                </a:extLst>
              </p:cNvPr>
              <p:cNvSpPr/>
              <p:nvPr/>
            </p:nvSpPr>
            <p:spPr bwMode="auto">
              <a:xfrm>
                <a:off x="7714086" y="4117058"/>
                <a:ext cx="121409" cy="21040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F26CF562-838B-1F3D-24DE-9BB1C58EB482}"/>
                  </a:ext>
                </a:extLst>
              </p:cNvPr>
              <p:cNvGrpSpPr/>
              <p:nvPr/>
            </p:nvGrpSpPr>
            <p:grpSpPr>
              <a:xfrm>
                <a:off x="7714086" y="4134589"/>
                <a:ext cx="159116" cy="172586"/>
                <a:chOff x="8969106" y="1104269"/>
                <a:chExt cx="159116" cy="172586"/>
              </a:xfrm>
            </p:grpSpPr>
            <p:sp>
              <p:nvSpPr>
                <p:cNvPr id="88" name="Oval 87">
                  <a:extLst>
                    <a:ext uri="{FF2B5EF4-FFF2-40B4-BE49-F238E27FC236}">
                      <a16:creationId xmlns:a16="http://schemas.microsoft.com/office/drawing/2014/main" id="{33A2A8CF-3373-83BC-3B43-F1D97345A530}"/>
                    </a:ext>
                  </a:extLst>
                </p:cNvPr>
                <p:cNvSpPr/>
                <p:nvPr/>
              </p:nvSpPr>
              <p:spPr bwMode="auto">
                <a:xfrm rot="16200000">
                  <a:off x="9014770" y="1153850"/>
                  <a:ext cx="78067" cy="73423"/>
                </a:xfrm>
                <a:prstGeom prst="ellipse">
                  <a:avLst/>
                </a:prstGeom>
                <a:solidFill>
                  <a:srgbClr val="4DE1FD"/>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highlight>
                      <a:srgbClr val="000000"/>
                    </a:highlight>
                    <a:uLnTx/>
                    <a:uFillTx/>
                    <a:latin typeface="Segoe UI"/>
                    <a:ea typeface="Segoe UI" pitchFamily="34" charset="0"/>
                    <a:cs typeface="Segoe UI" pitchFamily="34" charset="0"/>
                  </a:endParaRPr>
                </a:p>
              </p:txBody>
            </p:sp>
            <p:sp>
              <p:nvSpPr>
                <p:cNvPr id="89" name="Freeform: Shape 88">
                  <a:extLst>
                    <a:ext uri="{FF2B5EF4-FFF2-40B4-BE49-F238E27FC236}">
                      <a16:creationId xmlns:a16="http://schemas.microsoft.com/office/drawing/2014/main" id="{011FFBF5-21EF-3691-5691-713EEEE8587C}"/>
                    </a:ext>
                  </a:extLst>
                </p:cNvPr>
                <p:cNvSpPr/>
                <p:nvPr/>
              </p:nvSpPr>
              <p:spPr bwMode="auto">
                <a:xfrm>
                  <a:off x="8969106" y="1104269"/>
                  <a:ext cx="159116" cy="172586"/>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19050" cap="flat" cmpd="sng" algn="ctr">
                  <a:solidFill>
                    <a:srgbClr val="4DE1F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highlight>
                      <a:srgbClr val="000000"/>
                    </a:highlight>
                    <a:uLnTx/>
                    <a:uFillTx/>
                    <a:latin typeface="Segoe UI"/>
                    <a:ea typeface="Segoe UI" pitchFamily="34" charset="0"/>
                    <a:cs typeface="Segoe UI" pitchFamily="34" charset="0"/>
                  </a:endParaRPr>
                </a:p>
              </p:txBody>
            </p:sp>
          </p:grpSp>
        </p:grpSp>
        <p:cxnSp>
          <p:nvCxnSpPr>
            <p:cNvPr id="85" name="Straight Arrow Connector 84">
              <a:extLst>
                <a:ext uri="{FF2B5EF4-FFF2-40B4-BE49-F238E27FC236}">
                  <a16:creationId xmlns:a16="http://schemas.microsoft.com/office/drawing/2014/main" id="{755C90AD-C658-00B7-8B8F-7880D6FCC78D}"/>
                </a:ext>
                <a:ext uri="{C183D7F6-B498-43B3-948B-1728B52AA6E4}">
                  <adec:decorative xmlns:adec="http://schemas.microsoft.com/office/drawing/2017/decorative" val="1"/>
                </a:ext>
              </a:extLst>
            </p:cNvPr>
            <p:cNvCxnSpPr>
              <a:cxnSpLocks/>
            </p:cNvCxnSpPr>
            <p:nvPr/>
          </p:nvCxnSpPr>
          <p:spPr>
            <a:xfrm>
              <a:off x="1830175" y="3169917"/>
              <a:ext cx="1291029" cy="0"/>
            </a:xfrm>
            <a:prstGeom prst="straightConnector1">
              <a:avLst/>
            </a:prstGeom>
            <a:noFill/>
            <a:ln w="19050" cap="flat" cmpd="sng" algn="ctr">
              <a:solidFill>
                <a:srgbClr val="50E6FF"/>
              </a:solidFill>
              <a:prstDash val="solid"/>
              <a:headEnd type="none"/>
              <a:tailEnd type="none"/>
            </a:ln>
            <a:effectLst/>
          </p:spPr>
        </p:cxnSp>
      </p:grpSp>
      <p:cxnSp>
        <p:nvCxnSpPr>
          <p:cNvPr id="90" name="Straight Arrow Connector 89">
            <a:extLst>
              <a:ext uri="{FF2B5EF4-FFF2-40B4-BE49-F238E27FC236}">
                <a16:creationId xmlns:a16="http://schemas.microsoft.com/office/drawing/2014/main" id="{79DF5AE7-36F7-9832-1A5C-20800C798254}"/>
              </a:ext>
              <a:ext uri="{C183D7F6-B498-43B3-948B-1728B52AA6E4}">
                <adec:decorative xmlns:adec="http://schemas.microsoft.com/office/drawing/2017/decorative" val="1"/>
              </a:ext>
            </a:extLst>
          </p:cNvPr>
          <p:cNvCxnSpPr>
            <a:cxnSpLocks/>
          </p:cNvCxnSpPr>
          <p:nvPr/>
        </p:nvCxnSpPr>
        <p:spPr>
          <a:xfrm>
            <a:off x="6927855" y="1712804"/>
            <a:ext cx="0" cy="623310"/>
          </a:xfrm>
          <a:prstGeom prst="straightConnector1">
            <a:avLst/>
          </a:prstGeom>
          <a:noFill/>
          <a:ln w="19050" cap="flat" cmpd="sng" algn="ctr">
            <a:solidFill>
              <a:srgbClr val="50E6FF"/>
            </a:solidFill>
            <a:prstDash val="solid"/>
            <a:headEnd type="none"/>
            <a:tailEnd type="arrow" w="lg" len="med"/>
          </a:ln>
          <a:effectLst/>
        </p:spPr>
      </p:cxnSp>
      <p:sp>
        <p:nvSpPr>
          <p:cNvPr id="91" name="Title 1">
            <a:extLst>
              <a:ext uri="{FF2B5EF4-FFF2-40B4-BE49-F238E27FC236}">
                <a16:creationId xmlns:a16="http://schemas.microsoft.com/office/drawing/2014/main" id="{16530E8A-376F-81B4-76A3-F142FE259268}"/>
              </a:ext>
            </a:extLst>
          </p:cNvPr>
          <p:cNvSpPr txBox="1">
            <a:spLocks/>
          </p:cNvSpPr>
          <p:nvPr/>
        </p:nvSpPr>
        <p:spPr>
          <a:xfrm>
            <a:off x="579037" y="435178"/>
            <a:ext cx="11017250"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spcBef>
                <a:spcPts val="1200"/>
              </a:spcBef>
              <a:defRPr/>
            </a:pPr>
            <a:r>
              <a:rPr lang="en-US" b="1">
                <a:gradFill>
                  <a:gsLst>
                    <a:gs pos="0">
                      <a:srgbClr val="50E6FF"/>
                    </a:gs>
                    <a:gs pos="100000">
                      <a:srgbClr val="8661C5"/>
                    </a:gs>
                  </a:gsLst>
                  <a:lin ang="2700000" scaled="1"/>
                </a:gradFill>
                <a:latin typeface="Segoe UI Semibold"/>
              </a:rPr>
              <a:t>Serverless microservices: Contoso Retail</a:t>
            </a:r>
          </a:p>
        </p:txBody>
      </p:sp>
      <p:grpSp>
        <p:nvGrpSpPr>
          <p:cNvPr id="92" name="Group 91" descr="end user icon">
            <a:extLst>
              <a:ext uri="{FF2B5EF4-FFF2-40B4-BE49-F238E27FC236}">
                <a16:creationId xmlns:a16="http://schemas.microsoft.com/office/drawing/2014/main" id="{2567A01C-DB03-EE24-0888-CEB27C03A8E3}"/>
              </a:ext>
            </a:extLst>
          </p:cNvPr>
          <p:cNvGrpSpPr/>
          <p:nvPr/>
        </p:nvGrpSpPr>
        <p:grpSpPr>
          <a:xfrm>
            <a:off x="4171408" y="5832585"/>
            <a:ext cx="738822" cy="685531"/>
            <a:chOff x="4254300" y="5852707"/>
            <a:chExt cx="738822" cy="685531"/>
          </a:xfrm>
        </p:grpSpPr>
        <p:sp>
          <p:nvSpPr>
            <p:cNvPr id="93" name="Title 3">
              <a:extLst>
                <a:ext uri="{FF2B5EF4-FFF2-40B4-BE49-F238E27FC236}">
                  <a16:creationId xmlns:a16="http://schemas.microsoft.com/office/drawing/2014/main" id="{3852CDA0-B396-DAE2-C8A1-1A100F130FD5}"/>
                </a:ext>
              </a:extLst>
            </p:cNvPr>
            <p:cNvSpPr txBox="1">
              <a:spLocks/>
            </p:cNvSpPr>
            <p:nvPr/>
          </p:nvSpPr>
          <p:spPr>
            <a:xfrm>
              <a:off x="4254300" y="6307406"/>
              <a:ext cx="738822" cy="2308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14367">
                <a:lnSpc>
                  <a:spcPct val="100000"/>
                </a:lnSpc>
                <a:defRPr/>
              </a:pPr>
              <a:r>
                <a:rPr sz="1500" spc="-49">
                  <a:solidFill>
                    <a:srgbClr val="FFFFFF"/>
                  </a:solidFill>
                  <a:latin typeface="Segoe UI Semibold"/>
                </a:rPr>
                <a:t>End user</a:t>
              </a:r>
            </a:p>
          </p:txBody>
        </p:sp>
        <p:grpSp>
          <p:nvGrpSpPr>
            <p:cNvPr id="94" name="person" descr="person">
              <a:extLst>
                <a:ext uri="{FF2B5EF4-FFF2-40B4-BE49-F238E27FC236}">
                  <a16:creationId xmlns:a16="http://schemas.microsoft.com/office/drawing/2014/main" id="{A0130607-7B56-4BC0-A52F-4EDCFC09C004}"/>
                </a:ext>
              </a:extLst>
            </p:cNvPr>
            <p:cNvGrpSpPr/>
            <p:nvPr/>
          </p:nvGrpSpPr>
          <p:grpSpPr>
            <a:xfrm>
              <a:off x="4461695" y="5852707"/>
              <a:ext cx="282796" cy="342228"/>
              <a:chOff x="5517875" y="3368919"/>
              <a:chExt cx="233375" cy="282423"/>
            </a:xfrm>
            <a:solidFill>
              <a:srgbClr val="64DEFC"/>
            </a:solidFill>
          </p:grpSpPr>
          <p:sp>
            <p:nvSpPr>
              <p:cNvPr id="95" name="Freeform: Shape 94">
                <a:extLst>
                  <a:ext uri="{FF2B5EF4-FFF2-40B4-BE49-F238E27FC236}">
                    <a16:creationId xmlns:a16="http://schemas.microsoft.com/office/drawing/2014/main" id="{A0C83310-DEEC-4430-77FE-E0B6DA186D27}"/>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endParaRPr lang="en-US">
                  <a:solidFill>
                    <a:srgbClr val="FFFFFF"/>
                  </a:solidFill>
                  <a:latin typeface="Segoe UI"/>
                </a:endParaRPr>
              </a:p>
            </p:txBody>
          </p:sp>
          <p:sp>
            <p:nvSpPr>
              <p:cNvPr id="96" name="Freeform: Shape 95">
                <a:extLst>
                  <a:ext uri="{FF2B5EF4-FFF2-40B4-BE49-F238E27FC236}">
                    <a16:creationId xmlns:a16="http://schemas.microsoft.com/office/drawing/2014/main" id="{6D01F572-765D-6180-053B-2355DC24C53D}"/>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endParaRPr lang="en-US">
                  <a:solidFill>
                    <a:srgbClr val="FFFFFF"/>
                  </a:solidFill>
                  <a:latin typeface="Segoe UI"/>
                </a:endParaRPr>
              </a:p>
            </p:txBody>
          </p:sp>
        </p:grpSp>
      </p:grpSp>
      <p:grpSp>
        <p:nvGrpSpPr>
          <p:cNvPr id="97" name="Group 96">
            <a:extLst>
              <a:ext uri="{FF2B5EF4-FFF2-40B4-BE49-F238E27FC236}">
                <a16:creationId xmlns:a16="http://schemas.microsoft.com/office/drawing/2014/main" id="{9123BA63-D88B-D07C-3EA4-976794E754A8}"/>
              </a:ext>
              <a:ext uri="{C183D7F6-B498-43B3-948B-1728B52AA6E4}">
                <adec:decorative xmlns:adec="http://schemas.microsoft.com/office/drawing/2017/decorative" val="1"/>
              </a:ext>
            </a:extLst>
          </p:cNvPr>
          <p:cNvGrpSpPr/>
          <p:nvPr/>
        </p:nvGrpSpPr>
        <p:grpSpPr>
          <a:xfrm>
            <a:off x="2921570" y="2150066"/>
            <a:ext cx="6405485" cy="3626777"/>
            <a:chOff x="2921570" y="2150066"/>
            <a:chExt cx="6405485" cy="3626777"/>
          </a:xfrm>
        </p:grpSpPr>
        <p:sp>
          <p:nvSpPr>
            <p:cNvPr id="98" name="Rectangle 97">
              <a:extLst>
                <a:ext uri="{FF2B5EF4-FFF2-40B4-BE49-F238E27FC236}">
                  <a16:creationId xmlns:a16="http://schemas.microsoft.com/office/drawing/2014/main" id="{544B41A1-2799-37A2-D0FA-6F3126166DA4}"/>
                </a:ext>
                <a:ext uri="{C183D7F6-B498-43B3-948B-1728B52AA6E4}">
                  <adec:decorative xmlns:adec="http://schemas.microsoft.com/office/drawing/2017/decorative" val="1"/>
                </a:ext>
              </a:extLst>
            </p:cNvPr>
            <p:cNvSpPr/>
            <p:nvPr/>
          </p:nvSpPr>
          <p:spPr bwMode="auto">
            <a:xfrm>
              <a:off x="2921570" y="2150066"/>
              <a:ext cx="6172881" cy="3320082"/>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99" name="Title 3">
              <a:extLst>
                <a:ext uri="{FF2B5EF4-FFF2-40B4-BE49-F238E27FC236}">
                  <a16:creationId xmlns:a16="http://schemas.microsoft.com/office/drawing/2014/main" id="{673E678B-7086-F120-8B4A-245DEE594CDD}"/>
                </a:ext>
              </a:extLst>
            </p:cNvPr>
            <p:cNvSpPr txBox="1">
              <a:spLocks/>
            </p:cNvSpPr>
            <p:nvPr/>
          </p:nvSpPr>
          <p:spPr>
            <a:xfrm>
              <a:off x="6709696" y="5546011"/>
              <a:ext cx="2617359" cy="2308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500" b="0" i="0" u="none" strike="noStrike" kern="1200" cap="none" spc="-49" normalizeH="0" baseline="0" noProof="0">
                  <a:ln w="3175">
                    <a:noFill/>
                  </a:ln>
                  <a:solidFill>
                    <a:srgbClr val="FFFFFF"/>
                  </a:solidFill>
                  <a:effectLst/>
                  <a:uLnTx/>
                  <a:uFillTx/>
                  <a:latin typeface="Segoe UI Semibold"/>
                  <a:ea typeface="+mn-ea"/>
                  <a:cs typeface="Segoe UI" pitchFamily="34" charset="0"/>
                </a:rPr>
                <a:t>Container Apps Environment</a:t>
              </a:r>
            </a:p>
          </p:txBody>
        </p:sp>
        <p:sp>
          <p:nvSpPr>
            <p:cNvPr id="100" name="Rectangle 55">
              <a:extLst>
                <a:ext uri="{FF2B5EF4-FFF2-40B4-BE49-F238E27FC236}">
                  <a16:creationId xmlns:a16="http://schemas.microsoft.com/office/drawing/2014/main" id="{FFD10CD8-5B7A-F08B-94FE-17419714426D}"/>
                </a:ext>
                <a:ext uri="{C183D7F6-B498-43B3-948B-1728B52AA6E4}">
                  <adec:decorative xmlns:adec="http://schemas.microsoft.com/office/drawing/2017/decorative" val="1"/>
                </a:ext>
              </a:extLst>
            </p:cNvPr>
            <p:cNvSpPr/>
            <p:nvPr/>
          </p:nvSpPr>
          <p:spPr bwMode="auto">
            <a:xfrm>
              <a:off x="3839077" y="4858084"/>
              <a:ext cx="1312498" cy="120472"/>
            </a:xfrm>
            <a:custGeom>
              <a:avLst/>
              <a:gdLst>
                <a:gd name="connsiteX0" fmla="*/ 0 w 3054351"/>
                <a:gd name="connsiteY0" fmla="*/ 0 h 1198562"/>
                <a:gd name="connsiteX1" fmla="*/ 3054351 w 3054351"/>
                <a:gd name="connsiteY1" fmla="*/ 0 h 1198562"/>
                <a:gd name="connsiteX2" fmla="*/ 3054351 w 3054351"/>
                <a:gd name="connsiteY2" fmla="*/ 1198562 h 1198562"/>
                <a:gd name="connsiteX3" fmla="*/ 0 w 3054351"/>
                <a:gd name="connsiteY3" fmla="*/ 1198562 h 1198562"/>
                <a:gd name="connsiteX4" fmla="*/ 0 w 3054351"/>
                <a:gd name="connsiteY4" fmla="*/ 0 h 1198562"/>
                <a:gd name="connsiteX0" fmla="*/ 3054351 w 3145791"/>
                <a:gd name="connsiteY0" fmla="*/ 0 h 1198562"/>
                <a:gd name="connsiteX1" fmla="*/ 3054351 w 3145791"/>
                <a:gd name="connsiteY1" fmla="*/ 1198562 h 1198562"/>
                <a:gd name="connsiteX2" fmla="*/ 0 w 3145791"/>
                <a:gd name="connsiteY2" fmla="*/ 1198562 h 1198562"/>
                <a:gd name="connsiteX3" fmla="*/ 0 w 3145791"/>
                <a:gd name="connsiteY3" fmla="*/ 0 h 1198562"/>
                <a:gd name="connsiteX4" fmla="*/ 3145791 w 3145791"/>
                <a:gd name="connsiteY4" fmla="*/ 91440 h 1198562"/>
                <a:gd name="connsiteX0" fmla="*/ 3054351 w 3054351"/>
                <a:gd name="connsiteY0" fmla="*/ 0 h 1198562"/>
                <a:gd name="connsiteX1" fmla="*/ 3054351 w 3054351"/>
                <a:gd name="connsiteY1" fmla="*/ 1198562 h 1198562"/>
                <a:gd name="connsiteX2" fmla="*/ 0 w 3054351"/>
                <a:gd name="connsiteY2" fmla="*/ 1198562 h 1198562"/>
                <a:gd name="connsiteX3" fmla="*/ 0 w 3054351"/>
                <a:gd name="connsiteY3" fmla="*/ 0 h 1198562"/>
              </a:gdLst>
              <a:ahLst/>
              <a:cxnLst>
                <a:cxn ang="0">
                  <a:pos x="connsiteX0" y="connsiteY0"/>
                </a:cxn>
                <a:cxn ang="0">
                  <a:pos x="connsiteX1" y="connsiteY1"/>
                </a:cxn>
                <a:cxn ang="0">
                  <a:pos x="connsiteX2" y="connsiteY2"/>
                </a:cxn>
                <a:cxn ang="0">
                  <a:pos x="connsiteX3" y="connsiteY3"/>
                </a:cxn>
              </a:cxnLst>
              <a:rect l="l" t="t" r="r" b="b"/>
              <a:pathLst>
                <a:path w="3054351" h="1198562">
                  <a:moveTo>
                    <a:pt x="3054351" y="0"/>
                  </a:moveTo>
                  <a:lnTo>
                    <a:pt x="3054351" y="1198562"/>
                  </a:lnTo>
                  <a:lnTo>
                    <a:pt x="0" y="1198562"/>
                  </a:lnTo>
                  <a:lnTo>
                    <a:pt x="0" y="0"/>
                  </a:lnTo>
                </a:path>
              </a:pathLst>
            </a:custGeom>
            <a:noFill/>
            <a:ln w="9525" cap="flat" cmpd="sng" algn="ctr">
              <a:solidFill>
                <a:srgbClr val="E6E6E6"/>
              </a:solidFill>
              <a:prstDash val="solid"/>
              <a:headEnd type="arrow" w="med"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01" name="Rectangle 100">
              <a:extLst>
                <a:ext uri="{FF2B5EF4-FFF2-40B4-BE49-F238E27FC236}">
                  <a16:creationId xmlns:a16="http://schemas.microsoft.com/office/drawing/2014/main" id="{2F429519-D4F8-9CD9-E770-945F90B2F31C}"/>
                </a:ext>
                <a:ext uri="{C183D7F6-B498-43B3-948B-1728B52AA6E4}">
                  <adec:decorative xmlns:adec="http://schemas.microsoft.com/office/drawing/2017/decorative" val="1"/>
                </a:ext>
              </a:extLst>
            </p:cNvPr>
            <p:cNvSpPr/>
            <p:nvPr/>
          </p:nvSpPr>
          <p:spPr bwMode="auto">
            <a:xfrm>
              <a:off x="3121204" y="4024542"/>
              <a:ext cx="2788920" cy="1260027"/>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 name="Title 3">
              <a:extLst>
                <a:ext uri="{FF2B5EF4-FFF2-40B4-BE49-F238E27FC236}">
                  <a16:creationId xmlns:a16="http://schemas.microsoft.com/office/drawing/2014/main" id="{EB370CF0-E2A1-5EE8-5C54-01ED7EB4848A}"/>
                </a:ext>
              </a:extLst>
            </p:cNvPr>
            <p:cNvSpPr txBox="1">
              <a:spLocks/>
            </p:cNvSpPr>
            <p:nvPr/>
          </p:nvSpPr>
          <p:spPr>
            <a:xfrm>
              <a:off x="4221323" y="5008568"/>
              <a:ext cx="615636" cy="1538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49" normalizeH="0" baseline="0" noProof="0" err="1">
                  <a:ln w="3175">
                    <a:noFill/>
                  </a:ln>
                  <a:solidFill>
                    <a:srgbClr val="FFFFFF"/>
                  </a:solidFill>
                  <a:effectLst/>
                  <a:uLnTx/>
                  <a:uFillTx/>
                  <a:latin typeface="Segoe UI Semibold"/>
                  <a:ea typeface="+mn-ea"/>
                  <a:cs typeface="Segoe UI" pitchFamily="34" charset="0"/>
                </a:rPr>
                <a:t>Dapr</a:t>
              </a:r>
              <a:r>
                <a:rPr kumimoji="0" lang="en-US" sz="1000" b="0" i="0" u="none" strike="noStrike" kern="1200" cap="none" spc="-49" normalizeH="0" baseline="0" noProof="0">
                  <a:ln w="3175">
                    <a:noFill/>
                  </a:ln>
                  <a:solidFill>
                    <a:srgbClr val="FFFFFF"/>
                  </a:solidFill>
                  <a:effectLst/>
                  <a:uLnTx/>
                  <a:uFillTx/>
                  <a:latin typeface="Segoe UI Semibold"/>
                  <a:ea typeface="+mn-ea"/>
                  <a:cs typeface="Segoe UI" pitchFamily="34" charset="0"/>
                </a:rPr>
                <a:t> API</a:t>
              </a:r>
            </a:p>
          </p:txBody>
        </p:sp>
        <p:sp>
          <p:nvSpPr>
            <p:cNvPr id="103" name="Rectangle 55">
              <a:extLst>
                <a:ext uri="{FF2B5EF4-FFF2-40B4-BE49-F238E27FC236}">
                  <a16:creationId xmlns:a16="http://schemas.microsoft.com/office/drawing/2014/main" id="{3D386002-A47A-5AEB-C5EE-00BC7A798AA0}"/>
                </a:ext>
                <a:ext uri="{C183D7F6-B498-43B3-948B-1728B52AA6E4}">
                  <adec:decorative xmlns:adec="http://schemas.microsoft.com/office/drawing/2017/decorative" val="1"/>
                </a:ext>
              </a:extLst>
            </p:cNvPr>
            <p:cNvSpPr/>
            <p:nvPr/>
          </p:nvSpPr>
          <p:spPr bwMode="auto">
            <a:xfrm>
              <a:off x="3839077" y="3181286"/>
              <a:ext cx="1312498" cy="120472"/>
            </a:xfrm>
            <a:custGeom>
              <a:avLst/>
              <a:gdLst>
                <a:gd name="connsiteX0" fmla="*/ 0 w 3054351"/>
                <a:gd name="connsiteY0" fmla="*/ 0 h 1198562"/>
                <a:gd name="connsiteX1" fmla="*/ 3054351 w 3054351"/>
                <a:gd name="connsiteY1" fmla="*/ 0 h 1198562"/>
                <a:gd name="connsiteX2" fmla="*/ 3054351 w 3054351"/>
                <a:gd name="connsiteY2" fmla="*/ 1198562 h 1198562"/>
                <a:gd name="connsiteX3" fmla="*/ 0 w 3054351"/>
                <a:gd name="connsiteY3" fmla="*/ 1198562 h 1198562"/>
                <a:gd name="connsiteX4" fmla="*/ 0 w 3054351"/>
                <a:gd name="connsiteY4" fmla="*/ 0 h 1198562"/>
                <a:gd name="connsiteX0" fmla="*/ 3054351 w 3145791"/>
                <a:gd name="connsiteY0" fmla="*/ 0 h 1198562"/>
                <a:gd name="connsiteX1" fmla="*/ 3054351 w 3145791"/>
                <a:gd name="connsiteY1" fmla="*/ 1198562 h 1198562"/>
                <a:gd name="connsiteX2" fmla="*/ 0 w 3145791"/>
                <a:gd name="connsiteY2" fmla="*/ 1198562 h 1198562"/>
                <a:gd name="connsiteX3" fmla="*/ 0 w 3145791"/>
                <a:gd name="connsiteY3" fmla="*/ 0 h 1198562"/>
                <a:gd name="connsiteX4" fmla="*/ 3145791 w 3145791"/>
                <a:gd name="connsiteY4" fmla="*/ 91440 h 1198562"/>
                <a:gd name="connsiteX0" fmla="*/ 3054351 w 3054351"/>
                <a:gd name="connsiteY0" fmla="*/ 0 h 1198562"/>
                <a:gd name="connsiteX1" fmla="*/ 3054351 w 3054351"/>
                <a:gd name="connsiteY1" fmla="*/ 1198562 h 1198562"/>
                <a:gd name="connsiteX2" fmla="*/ 0 w 3054351"/>
                <a:gd name="connsiteY2" fmla="*/ 1198562 h 1198562"/>
                <a:gd name="connsiteX3" fmla="*/ 0 w 3054351"/>
                <a:gd name="connsiteY3" fmla="*/ 0 h 1198562"/>
              </a:gdLst>
              <a:ahLst/>
              <a:cxnLst>
                <a:cxn ang="0">
                  <a:pos x="connsiteX0" y="connsiteY0"/>
                </a:cxn>
                <a:cxn ang="0">
                  <a:pos x="connsiteX1" y="connsiteY1"/>
                </a:cxn>
                <a:cxn ang="0">
                  <a:pos x="connsiteX2" y="connsiteY2"/>
                </a:cxn>
                <a:cxn ang="0">
                  <a:pos x="connsiteX3" y="connsiteY3"/>
                </a:cxn>
              </a:cxnLst>
              <a:rect l="l" t="t" r="r" b="b"/>
              <a:pathLst>
                <a:path w="3054351" h="1198562">
                  <a:moveTo>
                    <a:pt x="3054351" y="0"/>
                  </a:moveTo>
                  <a:lnTo>
                    <a:pt x="3054351" y="1198562"/>
                  </a:lnTo>
                  <a:lnTo>
                    <a:pt x="0" y="1198562"/>
                  </a:lnTo>
                  <a:lnTo>
                    <a:pt x="0" y="0"/>
                  </a:lnTo>
                </a:path>
              </a:pathLst>
            </a:custGeom>
            <a:noFill/>
            <a:ln w="9525" cap="flat" cmpd="sng" algn="ctr">
              <a:solidFill>
                <a:srgbClr val="E6E6E6"/>
              </a:solidFill>
              <a:prstDash val="solid"/>
              <a:headEnd type="arrow" w="med"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04" name="Rectangle 103">
              <a:extLst>
                <a:ext uri="{FF2B5EF4-FFF2-40B4-BE49-F238E27FC236}">
                  <a16:creationId xmlns:a16="http://schemas.microsoft.com/office/drawing/2014/main" id="{E6F75691-AC6A-9015-FC04-1350859F2900}"/>
                </a:ext>
                <a:ext uri="{C183D7F6-B498-43B3-948B-1728B52AA6E4}">
                  <adec:decorative xmlns:adec="http://schemas.microsoft.com/office/drawing/2017/decorative" val="1"/>
                </a:ext>
              </a:extLst>
            </p:cNvPr>
            <p:cNvSpPr/>
            <p:nvPr/>
          </p:nvSpPr>
          <p:spPr bwMode="auto">
            <a:xfrm>
              <a:off x="3121203" y="2347744"/>
              <a:ext cx="2788920" cy="1260027"/>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FEB85894-9FF5-DD2C-0016-9C4FA9A44326}"/>
                </a:ext>
                <a:ext uri="{C183D7F6-B498-43B3-948B-1728B52AA6E4}">
                  <adec:decorative xmlns:adec="http://schemas.microsoft.com/office/drawing/2017/decorative" val="1"/>
                </a:ext>
              </a:extLst>
            </p:cNvPr>
            <p:cNvSpPr/>
            <p:nvPr/>
          </p:nvSpPr>
          <p:spPr bwMode="auto">
            <a:xfrm>
              <a:off x="4319853" y="2468557"/>
              <a:ext cx="1199320" cy="685800"/>
            </a:xfrm>
            <a:prstGeom prst="rect">
              <a:avLst/>
            </a:prstGeom>
            <a:solidFill>
              <a:schemeClr val="tx1"/>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06" name="Rectangle 105">
              <a:extLst>
                <a:ext uri="{FF2B5EF4-FFF2-40B4-BE49-F238E27FC236}">
                  <a16:creationId xmlns:a16="http://schemas.microsoft.com/office/drawing/2014/main" id="{292D25D5-EEA2-E0CD-6CC0-5248F9A66C03}"/>
                </a:ext>
                <a:ext uri="{C183D7F6-B498-43B3-948B-1728B52AA6E4}">
                  <adec:decorative xmlns:adec="http://schemas.microsoft.com/office/drawing/2017/decorative" val="1"/>
                </a:ext>
              </a:extLst>
            </p:cNvPr>
            <p:cNvSpPr/>
            <p:nvPr/>
          </p:nvSpPr>
          <p:spPr bwMode="auto">
            <a:xfrm>
              <a:off x="3514873" y="2465352"/>
              <a:ext cx="685800" cy="685800"/>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107" name="Graphic 106" descr="Azure Container Apps icon">
              <a:extLst>
                <a:ext uri="{FF2B5EF4-FFF2-40B4-BE49-F238E27FC236}">
                  <a16:creationId xmlns:a16="http://schemas.microsoft.com/office/drawing/2014/main" id="{F46F786E-6BD9-47C4-D571-C76961E6CF0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4736233" y="2548193"/>
              <a:ext cx="360932" cy="360932"/>
            </a:xfrm>
            <a:prstGeom prst="rect">
              <a:avLst/>
            </a:prstGeom>
          </p:spPr>
        </p:pic>
        <p:sp>
          <p:nvSpPr>
            <p:cNvPr id="108" name="Title 3">
              <a:extLst>
                <a:ext uri="{FF2B5EF4-FFF2-40B4-BE49-F238E27FC236}">
                  <a16:creationId xmlns:a16="http://schemas.microsoft.com/office/drawing/2014/main" id="{F5384B60-E57F-7901-413C-28A0C3A06B50}"/>
                </a:ext>
              </a:extLst>
            </p:cNvPr>
            <p:cNvSpPr txBox="1">
              <a:spLocks/>
            </p:cNvSpPr>
            <p:nvPr/>
          </p:nvSpPr>
          <p:spPr>
            <a:xfrm>
              <a:off x="4313413" y="2957908"/>
              <a:ext cx="1157149" cy="1692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49" normalizeH="0" baseline="0" noProof="0" dirty="0">
                  <a:ln w="3175">
                    <a:noFill/>
                  </a:ln>
                  <a:solidFill>
                    <a:srgbClr val="FFFFFF"/>
                  </a:solidFill>
                  <a:effectLst/>
                  <a:uLnTx/>
                  <a:uFillTx/>
                  <a:latin typeface="Segoe UI Semibold"/>
                  <a:ea typeface="+mn-ea"/>
                  <a:cs typeface="Segoe UI" pitchFamily="34" charset="0"/>
                </a:rPr>
                <a:t>Order Service</a:t>
              </a:r>
            </a:p>
          </p:txBody>
        </p:sp>
        <p:pic>
          <p:nvPicPr>
            <p:cNvPr id="109" name="Graphic 108" descr="Dapr logo">
              <a:extLst>
                <a:ext uri="{FF2B5EF4-FFF2-40B4-BE49-F238E27FC236}">
                  <a16:creationId xmlns:a16="http://schemas.microsoft.com/office/drawing/2014/main" id="{7C30B23C-ED9B-32B0-BFFF-8D10FDC54FDB}"/>
                </a:ext>
                <a:ext uri="{C183D7F6-B498-43B3-948B-1728B52AA6E4}">
                  <adec:decorative xmlns:adec="http://schemas.microsoft.com/office/drawing/2017/decorative" val="0"/>
                </a:ext>
              </a:extLst>
            </p:cNvPr>
            <p:cNvPicPr>
              <a:picLocks noChangeAspect="1"/>
            </p:cNvPicPr>
            <p:nvPr/>
          </p:nvPicPr>
          <p:blipFill rotWithShape="1">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rcRect l="9333" t="18330" r="9333" b="18330"/>
            <a:stretch/>
          </p:blipFill>
          <p:spPr>
            <a:xfrm>
              <a:off x="3605962" y="2661085"/>
              <a:ext cx="497308" cy="387292"/>
            </a:xfrm>
            <a:prstGeom prst="rect">
              <a:avLst/>
            </a:prstGeom>
          </p:spPr>
        </p:pic>
        <p:sp>
          <p:nvSpPr>
            <p:cNvPr id="110" name="Title 3">
              <a:extLst>
                <a:ext uri="{FF2B5EF4-FFF2-40B4-BE49-F238E27FC236}">
                  <a16:creationId xmlns:a16="http://schemas.microsoft.com/office/drawing/2014/main" id="{4249BB94-F9A6-85B0-B93F-63492FC06E43}"/>
                </a:ext>
              </a:extLst>
            </p:cNvPr>
            <p:cNvSpPr txBox="1">
              <a:spLocks/>
            </p:cNvSpPr>
            <p:nvPr/>
          </p:nvSpPr>
          <p:spPr>
            <a:xfrm>
              <a:off x="4221323" y="3331770"/>
              <a:ext cx="615636" cy="1538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49" normalizeH="0" baseline="0" noProof="0" err="1">
                  <a:ln w="3175">
                    <a:noFill/>
                  </a:ln>
                  <a:solidFill>
                    <a:srgbClr val="FFFFFF"/>
                  </a:solidFill>
                  <a:effectLst/>
                  <a:uLnTx/>
                  <a:uFillTx/>
                  <a:latin typeface="Segoe UI Semibold"/>
                  <a:ea typeface="+mn-ea"/>
                  <a:cs typeface="Segoe UI" pitchFamily="34" charset="0"/>
                </a:rPr>
                <a:t>Dapr</a:t>
              </a:r>
              <a:r>
                <a:rPr kumimoji="0" lang="en-US" sz="1000" b="0" i="0" u="none" strike="noStrike" kern="1200" cap="none" spc="-49" normalizeH="0" baseline="0" noProof="0">
                  <a:ln w="3175">
                    <a:noFill/>
                  </a:ln>
                  <a:solidFill>
                    <a:srgbClr val="FFFFFF"/>
                  </a:solidFill>
                  <a:effectLst/>
                  <a:uLnTx/>
                  <a:uFillTx/>
                  <a:latin typeface="Segoe UI Semibold"/>
                  <a:ea typeface="+mn-ea"/>
                  <a:cs typeface="Segoe UI" pitchFamily="34" charset="0"/>
                </a:rPr>
                <a:t> API</a:t>
              </a:r>
            </a:p>
          </p:txBody>
        </p:sp>
        <p:sp>
          <p:nvSpPr>
            <p:cNvPr id="111" name="Rectangle 55">
              <a:extLst>
                <a:ext uri="{FF2B5EF4-FFF2-40B4-BE49-F238E27FC236}">
                  <a16:creationId xmlns:a16="http://schemas.microsoft.com/office/drawing/2014/main" id="{82DF9E9D-DB4C-E0F2-B32F-AF909DCD6E1E}"/>
                </a:ext>
                <a:ext uri="{C183D7F6-B498-43B3-948B-1728B52AA6E4}">
                  <adec:decorative xmlns:adec="http://schemas.microsoft.com/office/drawing/2017/decorative" val="1"/>
                </a:ext>
              </a:extLst>
            </p:cNvPr>
            <p:cNvSpPr/>
            <p:nvPr/>
          </p:nvSpPr>
          <p:spPr bwMode="auto">
            <a:xfrm>
              <a:off x="6829913" y="3180194"/>
              <a:ext cx="1312498" cy="120472"/>
            </a:xfrm>
            <a:custGeom>
              <a:avLst/>
              <a:gdLst>
                <a:gd name="connsiteX0" fmla="*/ 0 w 3054351"/>
                <a:gd name="connsiteY0" fmla="*/ 0 h 1198562"/>
                <a:gd name="connsiteX1" fmla="*/ 3054351 w 3054351"/>
                <a:gd name="connsiteY1" fmla="*/ 0 h 1198562"/>
                <a:gd name="connsiteX2" fmla="*/ 3054351 w 3054351"/>
                <a:gd name="connsiteY2" fmla="*/ 1198562 h 1198562"/>
                <a:gd name="connsiteX3" fmla="*/ 0 w 3054351"/>
                <a:gd name="connsiteY3" fmla="*/ 1198562 h 1198562"/>
                <a:gd name="connsiteX4" fmla="*/ 0 w 3054351"/>
                <a:gd name="connsiteY4" fmla="*/ 0 h 1198562"/>
                <a:gd name="connsiteX0" fmla="*/ 3054351 w 3145791"/>
                <a:gd name="connsiteY0" fmla="*/ 0 h 1198562"/>
                <a:gd name="connsiteX1" fmla="*/ 3054351 w 3145791"/>
                <a:gd name="connsiteY1" fmla="*/ 1198562 h 1198562"/>
                <a:gd name="connsiteX2" fmla="*/ 0 w 3145791"/>
                <a:gd name="connsiteY2" fmla="*/ 1198562 h 1198562"/>
                <a:gd name="connsiteX3" fmla="*/ 0 w 3145791"/>
                <a:gd name="connsiteY3" fmla="*/ 0 h 1198562"/>
                <a:gd name="connsiteX4" fmla="*/ 3145791 w 3145791"/>
                <a:gd name="connsiteY4" fmla="*/ 91440 h 1198562"/>
                <a:gd name="connsiteX0" fmla="*/ 3054351 w 3054351"/>
                <a:gd name="connsiteY0" fmla="*/ 0 h 1198562"/>
                <a:gd name="connsiteX1" fmla="*/ 3054351 w 3054351"/>
                <a:gd name="connsiteY1" fmla="*/ 1198562 h 1198562"/>
                <a:gd name="connsiteX2" fmla="*/ 0 w 3054351"/>
                <a:gd name="connsiteY2" fmla="*/ 1198562 h 1198562"/>
                <a:gd name="connsiteX3" fmla="*/ 0 w 3054351"/>
                <a:gd name="connsiteY3" fmla="*/ 0 h 1198562"/>
              </a:gdLst>
              <a:ahLst/>
              <a:cxnLst>
                <a:cxn ang="0">
                  <a:pos x="connsiteX0" y="connsiteY0"/>
                </a:cxn>
                <a:cxn ang="0">
                  <a:pos x="connsiteX1" y="connsiteY1"/>
                </a:cxn>
                <a:cxn ang="0">
                  <a:pos x="connsiteX2" y="connsiteY2"/>
                </a:cxn>
                <a:cxn ang="0">
                  <a:pos x="connsiteX3" y="connsiteY3"/>
                </a:cxn>
              </a:cxnLst>
              <a:rect l="l" t="t" r="r" b="b"/>
              <a:pathLst>
                <a:path w="3054351" h="1198562">
                  <a:moveTo>
                    <a:pt x="3054351" y="0"/>
                  </a:moveTo>
                  <a:lnTo>
                    <a:pt x="3054351" y="1198562"/>
                  </a:lnTo>
                  <a:lnTo>
                    <a:pt x="0" y="1198562"/>
                  </a:lnTo>
                  <a:lnTo>
                    <a:pt x="0" y="0"/>
                  </a:lnTo>
                </a:path>
              </a:pathLst>
            </a:custGeom>
            <a:noFill/>
            <a:ln w="9525" cap="flat" cmpd="sng" algn="ctr">
              <a:solidFill>
                <a:srgbClr val="E6E6E6"/>
              </a:solidFill>
              <a:prstDash val="solid"/>
              <a:headEnd type="arrow" w="med"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2" name="Rectangle 111">
              <a:extLst>
                <a:ext uri="{FF2B5EF4-FFF2-40B4-BE49-F238E27FC236}">
                  <a16:creationId xmlns:a16="http://schemas.microsoft.com/office/drawing/2014/main" id="{D3C49B10-B071-8E0B-94C6-6BFCE8A488D1}"/>
                </a:ext>
                <a:ext uri="{C183D7F6-B498-43B3-948B-1728B52AA6E4}">
                  <adec:decorative xmlns:adec="http://schemas.microsoft.com/office/drawing/2017/decorative" val="1"/>
                </a:ext>
              </a:extLst>
            </p:cNvPr>
            <p:cNvSpPr/>
            <p:nvPr/>
          </p:nvSpPr>
          <p:spPr bwMode="auto">
            <a:xfrm>
              <a:off x="6078467" y="2346652"/>
              <a:ext cx="2791170" cy="1260027"/>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ECAA2972-56CA-DA4F-3595-CB1B845EAFE5}"/>
                </a:ext>
                <a:ext uri="{C183D7F6-B498-43B3-948B-1728B52AA6E4}">
                  <adec:decorative xmlns:adec="http://schemas.microsoft.com/office/drawing/2017/decorative" val="1"/>
                </a:ext>
              </a:extLst>
            </p:cNvPr>
            <p:cNvSpPr/>
            <p:nvPr/>
          </p:nvSpPr>
          <p:spPr bwMode="auto">
            <a:xfrm>
              <a:off x="6463788" y="2472147"/>
              <a:ext cx="1154440" cy="675090"/>
            </a:xfrm>
            <a:prstGeom prst="rect">
              <a:avLst/>
            </a:prstGeom>
            <a:solidFill>
              <a:schemeClr val="tx1"/>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4" name="Rectangle 113">
              <a:extLst>
                <a:ext uri="{FF2B5EF4-FFF2-40B4-BE49-F238E27FC236}">
                  <a16:creationId xmlns:a16="http://schemas.microsoft.com/office/drawing/2014/main" id="{8D36B896-7014-FD59-91EB-8C76CF4D5827}"/>
                </a:ext>
                <a:ext uri="{C183D7F6-B498-43B3-948B-1728B52AA6E4}">
                  <adec:decorative xmlns:adec="http://schemas.microsoft.com/office/drawing/2017/decorative" val="1"/>
                </a:ext>
              </a:extLst>
            </p:cNvPr>
            <p:cNvSpPr/>
            <p:nvPr/>
          </p:nvSpPr>
          <p:spPr bwMode="auto">
            <a:xfrm>
              <a:off x="7791551" y="2477298"/>
              <a:ext cx="685800" cy="685800"/>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5" name="Title 3">
              <a:extLst>
                <a:ext uri="{FF2B5EF4-FFF2-40B4-BE49-F238E27FC236}">
                  <a16:creationId xmlns:a16="http://schemas.microsoft.com/office/drawing/2014/main" id="{87C47AE2-9241-5E09-CA2D-C9D246A4E042}"/>
                </a:ext>
              </a:extLst>
            </p:cNvPr>
            <p:cNvSpPr txBox="1">
              <a:spLocks/>
            </p:cNvSpPr>
            <p:nvPr/>
          </p:nvSpPr>
          <p:spPr>
            <a:xfrm>
              <a:off x="6480208" y="2931018"/>
              <a:ext cx="1157149" cy="1692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49" normalizeH="0" baseline="0" noProof="0">
                  <a:ln w="3175">
                    <a:noFill/>
                  </a:ln>
                  <a:solidFill>
                    <a:srgbClr val="FFFFFF"/>
                  </a:solidFill>
                  <a:effectLst/>
                  <a:uLnTx/>
                  <a:uFillTx/>
                  <a:latin typeface="Segoe UI Semibold"/>
                  <a:ea typeface="+mn-ea"/>
                  <a:cs typeface="Segoe UI" pitchFamily="34" charset="0"/>
                </a:rPr>
                <a:t>Loyalty Service</a:t>
              </a:r>
            </a:p>
          </p:txBody>
        </p:sp>
        <p:sp>
          <p:nvSpPr>
            <p:cNvPr id="116" name="Title 3">
              <a:extLst>
                <a:ext uri="{FF2B5EF4-FFF2-40B4-BE49-F238E27FC236}">
                  <a16:creationId xmlns:a16="http://schemas.microsoft.com/office/drawing/2014/main" id="{0318DC49-64E3-7F9A-2D2C-F1D59E9D6801}"/>
                </a:ext>
              </a:extLst>
            </p:cNvPr>
            <p:cNvSpPr txBox="1">
              <a:spLocks/>
            </p:cNvSpPr>
            <p:nvPr/>
          </p:nvSpPr>
          <p:spPr>
            <a:xfrm>
              <a:off x="7212159" y="3330678"/>
              <a:ext cx="615636" cy="1538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49" normalizeH="0" baseline="0" noProof="0" err="1">
                  <a:ln w="3175">
                    <a:noFill/>
                  </a:ln>
                  <a:solidFill>
                    <a:srgbClr val="FFFFFF"/>
                  </a:solidFill>
                  <a:effectLst/>
                  <a:uLnTx/>
                  <a:uFillTx/>
                  <a:latin typeface="Segoe UI Semibold"/>
                  <a:ea typeface="+mn-ea"/>
                  <a:cs typeface="Segoe UI" pitchFamily="34" charset="0"/>
                </a:rPr>
                <a:t>Dapr</a:t>
              </a:r>
              <a:r>
                <a:rPr kumimoji="0" lang="en-US" sz="1000" b="0" i="0" u="none" strike="noStrike" kern="1200" cap="none" spc="-49" normalizeH="0" baseline="0" noProof="0">
                  <a:ln w="3175">
                    <a:noFill/>
                  </a:ln>
                  <a:solidFill>
                    <a:srgbClr val="FFFFFF"/>
                  </a:solidFill>
                  <a:effectLst/>
                  <a:uLnTx/>
                  <a:uFillTx/>
                  <a:latin typeface="Segoe UI Semibold"/>
                  <a:ea typeface="+mn-ea"/>
                  <a:cs typeface="Segoe UI" pitchFamily="34" charset="0"/>
                </a:rPr>
                <a:t> API</a:t>
              </a:r>
            </a:p>
          </p:txBody>
        </p:sp>
        <p:pic>
          <p:nvPicPr>
            <p:cNvPr id="117" name="Graphic 116" descr="Dapr logo">
              <a:extLst>
                <a:ext uri="{FF2B5EF4-FFF2-40B4-BE49-F238E27FC236}">
                  <a16:creationId xmlns:a16="http://schemas.microsoft.com/office/drawing/2014/main" id="{44684CF6-A8D1-A52A-2A24-5E1C7EC8F175}"/>
                </a:ext>
                <a:ext uri="{C183D7F6-B498-43B3-948B-1728B52AA6E4}">
                  <adec:decorative xmlns:adec="http://schemas.microsoft.com/office/drawing/2017/decorative" val="0"/>
                </a:ext>
              </a:extLst>
            </p:cNvPr>
            <p:cNvPicPr>
              <a:picLocks noChangeAspect="1"/>
            </p:cNvPicPr>
            <p:nvPr/>
          </p:nvPicPr>
          <p:blipFill rotWithShape="1">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rcRect l="9333" t="18330" r="9333" b="18330"/>
            <a:stretch/>
          </p:blipFill>
          <p:spPr>
            <a:xfrm>
              <a:off x="7912281" y="2653443"/>
              <a:ext cx="497308" cy="387292"/>
            </a:xfrm>
            <a:prstGeom prst="rect">
              <a:avLst/>
            </a:prstGeom>
          </p:spPr>
        </p:pic>
        <p:pic>
          <p:nvPicPr>
            <p:cNvPr id="118" name="Graphic 117" descr="Azure Container Apps icon">
              <a:extLst>
                <a:ext uri="{FF2B5EF4-FFF2-40B4-BE49-F238E27FC236}">
                  <a16:creationId xmlns:a16="http://schemas.microsoft.com/office/drawing/2014/main" id="{D3D15443-B1E8-65F0-EA6C-B68C1079DE5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6878316" y="2552875"/>
              <a:ext cx="360932" cy="360932"/>
            </a:xfrm>
            <a:prstGeom prst="rect">
              <a:avLst/>
            </a:prstGeom>
          </p:spPr>
        </p:pic>
        <p:sp>
          <p:nvSpPr>
            <p:cNvPr id="126" name="Rectangle 125">
              <a:extLst>
                <a:ext uri="{FF2B5EF4-FFF2-40B4-BE49-F238E27FC236}">
                  <a16:creationId xmlns:a16="http://schemas.microsoft.com/office/drawing/2014/main" id="{54451C0B-4F11-0C96-A176-FF42F253CB50}"/>
                </a:ext>
                <a:ext uri="{C183D7F6-B498-43B3-948B-1728B52AA6E4}">
                  <adec:decorative xmlns:adec="http://schemas.microsoft.com/office/drawing/2017/decorative" val="1"/>
                </a:ext>
              </a:extLst>
            </p:cNvPr>
            <p:cNvSpPr/>
            <p:nvPr/>
          </p:nvSpPr>
          <p:spPr bwMode="auto">
            <a:xfrm>
              <a:off x="3516670" y="2465122"/>
              <a:ext cx="685800" cy="685800"/>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27" name="Rectangle 126">
              <a:extLst>
                <a:ext uri="{FF2B5EF4-FFF2-40B4-BE49-F238E27FC236}">
                  <a16:creationId xmlns:a16="http://schemas.microsoft.com/office/drawing/2014/main" id="{BD975973-A65B-7EF3-E968-5DFCFB214BB9}"/>
                </a:ext>
                <a:ext uri="{C183D7F6-B498-43B3-948B-1728B52AA6E4}">
                  <adec:decorative xmlns:adec="http://schemas.microsoft.com/office/drawing/2017/decorative" val="1"/>
                </a:ext>
              </a:extLst>
            </p:cNvPr>
            <p:cNvSpPr/>
            <p:nvPr/>
          </p:nvSpPr>
          <p:spPr bwMode="auto">
            <a:xfrm>
              <a:off x="7793348" y="2477068"/>
              <a:ext cx="685800" cy="685800"/>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119" name="Straight Arrow Connector 118">
            <a:extLst>
              <a:ext uri="{FF2B5EF4-FFF2-40B4-BE49-F238E27FC236}">
                <a16:creationId xmlns:a16="http://schemas.microsoft.com/office/drawing/2014/main" id="{6462AE04-CCB3-FF6E-B18C-79BF6C9828CC}"/>
              </a:ext>
              <a:ext uri="{C183D7F6-B498-43B3-948B-1728B52AA6E4}">
                <adec:decorative xmlns:adec="http://schemas.microsoft.com/office/drawing/2017/decorative" val="1"/>
              </a:ext>
            </a:extLst>
          </p:cNvPr>
          <p:cNvCxnSpPr>
            <a:cxnSpLocks/>
          </p:cNvCxnSpPr>
          <p:nvPr/>
        </p:nvCxnSpPr>
        <p:spPr>
          <a:xfrm flipV="1">
            <a:off x="4515663" y="3607771"/>
            <a:ext cx="0" cy="423209"/>
          </a:xfrm>
          <a:prstGeom prst="straightConnector1">
            <a:avLst/>
          </a:prstGeom>
          <a:noFill/>
          <a:ln w="19050" cap="flat" cmpd="sng" algn="ctr">
            <a:solidFill>
              <a:srgbClr val="50E6FF"/>
            </a:solidFill>
            <a:prstDash val="solid"/>
            <a:headEnd type="none"/>
            <a:tailEnd type="arrow" w="lg" len="med"/>
          </a:ln>
          <a:effectLst/>
        </p:spPr>
      </p:cxnSp>
      <p:grpSp>
        <p:nvGrpSpPr>
          <p:cNvPr id="120" name="Group 119" descr="Dapr + order UI icons">
            <a:extLst>
              <a:ext uri="{FF2B5EF4-FFF2-40B4-BE49-F238E27FC236}">
                <a16:creationId xmlns:a16="http://schemas.microsoft.com/office/drawing/2014/main" id="{E52FAAF9-2FB7-6873-438E-1FF41A9B7564}"/>
              </a:ext>
            </a:extLst>
          </p:cNvPr>
          <p:cNvGrpSpPr/>
          <p:nvPr/>
        </p:nvGrpSpPr>
        <p:grpSpPr>
          <a:xfrm>
            <a:off x="3516670" y="4154903"/>
            <a:ext cx="2004300" cy="689005"/>
            <a:chOff x="3516670" y="4154903"/>
            <a:chExt cx="2004300" cy="689005"/>
          </a:xfrm>
        </p:grpSpPr>
        <p:sp>
          <p:nvSpPr>
            <p:cNvPr id="121" name="Rectangle 120">
              <a:extLst>
                <a:ext uri="{FF2B5EF4-FFF2-40B4-BE49-F238E27FC236}">
                  <a16:creationId xmlns:a16="http://schemas.microsoft.com/office/drawing/2014/main" id="{94205439-D53B-D0A9-7F16-CC39C0590FCC}"/>
                </a:ext>
                <a:ext uri="{C183D7F6-B498-43B3-948B-1728B52AA6E4}">
                  <adec:decorative xmlns:adec="http://schemas.microsoft.com/office/drawing/2017/decorative" val="1"/>
                </a:ext>
              </a:extLst>
            </p:cNvPr>
            <p:cNvSpPr/>
            <p:nvPr/>
          </p:nvSpPr>
          <p:spPr bwMode="auto">
            <a:xfrm>
              <a:off x="4321650" y="4158108"/>
              <a:ext cx="1199320" cy="685800"/>
            </a:xfrm>
            <a:prstGeom prst="rect">
              <a:avLst/>
            </a:prstGeom>
            <a:solidFill>
              <a:srgbClr val="000000"/>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22" name="Rectangle 121">
              <a:extLst>
                <a:ext uri="{FF2B5EF4-FFF2-40B4-BE49-F238E27FC236}">
                  <a16:creationId xmlns:a16="http://schemas.microsoft.com/office/drawing/2014/main" id="{C13E24E3-4D3A-89F1-0987-1E7CAEF09625}"/>
                </a:ext>
                <a:ext uri="{C183D7F6-B498-43B3-948B-1728B52AA6E4}">
                  <adec:decorative xmlns:adec="http://schemas.microsoft.com/office/drawing/2017/decorative" val="1"/>
                </a:ext>
              </a:extLst>
            </p:cNvPr>
            <p:cNvSpPr/>
            <p:nvPr/>
          </p:nvSpPr>
          <p:spPr bwMode="auto">
            <a:xfrm>
              <a:off x="3516670" y="4154903"/>
              <a:ext cx="685800" cy="685800"/>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123" name="Graphic 122" descr="Azure Container Apps icon">
              <a:extLst>
                <a:ext uri="{FF2B5EF4-FFF2-40B4-BE49-F238E27FC236}">
                  <a16:creationId xmlns:a16="http://schemas.microsoft.com/office/drawing/2014/main" id="{88544CF0-2826-0293-16BB-B3BA8391A34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4738030" y="4237744"/>
              <a:ext cx="360932" cy="360932"/>
            </a:xfrm>
            <a:prstGeom prst="rect">
              <a:avLst/>
            </a:prstGeom>
          </p:spPr>
        </p:pic>
        <p:sp>
          <p:nvSpPr>
            <p:cNvPr id="124" name="Title 3">
              <a:extLst>
                <a:ext uri="{FF2B5EF4-FFF2-40B4-BE49-F238E27FC236}">
                  <a16:creationId xmlns:a16="http://schemas.microsoft.com/office/drawing/2014/main" id="{34D4DE68-D1A1-1C18-7228-7EA251A86DFE}"/>
                </a:ext>
              </a:extLst>
            </p:cNvPr>
            <p:cNvSpPr txBox="1">
              <a:spLocks/>
            </p:cNvSpPr>
            <p:nvPr/>
          </p:nvSpPr>
          <p:spPr>
            <a:xfrm>
              <a:off x="4315210" y="4647459"/>
              <a:ext cx="1157149" cy="1692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49" normalizeH="0" baseline="0" noProof="0" dirty="0">
                  <a:ln w="3175">
                    <a:noFill/>
                  </a:ln>
                  <a:solidFill>
                    <a:srgbClr val="FFFFFF"/>
                  </a:solidFill>
                  <a:effectLst/>
                  <a:uLnTx/>
                  <a:uFillTx/>
                  <a:latin typeface="Segoe UI Semibold"/>
                  <a:ea typeface="+mn-ea"/>
                  <a:cs typeface="Segoe UI" pitchFamily="34" charset="0"/>
                </a:rPr>
                <a:t>Order UI</a:t>
              </a:r>
            </a:p>
          </p:txBody>
        </p:sp>
        <p:pic>
          <p:nvPicPr>
            <p:cNvPr id="125" name="Graphic 124" descr="Dapr logo">
              <a:extLst>
                <a:ext uri="{FF2B5EF4-FFF2-40B4-BE49-F238E27FC236}">
                  <a16:creationId xmlns:a16="http://schemas.microsoft.com/office/drawing/2014/main" id="{58BA3978-E7B7-7C8D-7ED4-93A8063251B4}"/>
                </a:ext>
                <a:ext uri="{C183D7F6-B498-43B3-948B-1728B52AA6E4}">
                  <adec:decorative xmlns:adec="http://schemas.microsoft.com/office/drawing/2017/decorative" val="0"/>
                </a:ext>
              </a:extLst>
            </p:cNvPr>
            <p:cNvPicPr>
              <a:picLocks noChangeAspect="1"/>
            </p:cNvPicPr>
            <p:nvPr/>
          </p:nvPicPr>
          <p:blipFill rotWithShape="1">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rcRect l="9333" t="18330" r="9333" b="18330"/>
            <a:stretch/>
          </p:blipFill>
          <p:spPr>
            <a:xfrm>
              <a:off x="3607759" y="4350636"/>
              <a:ext cx="497308" cy="387292"/>
            </a:xfrm>
            <a:prstGeom prst="rect">
              <a:avLst/>
            </a:prstGeom>
          </p:spPr>
        </p:pic>
      </p:grpSp>
    </p:spTree>
    <p:extLst>
      <p:ext uri="{BB962C8B-B14F-4D97-AF65-F5344CB8AC3E}">
        <p14:creationId xmlns:p14="http://schemas.microsoft.com/office/powerpoint/2010/main" val="2870363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wipe(down)">
                                      <p:cBhvr>
                                        <p:cTn id="14" dur="500"/>
                                        <p:tgtEl>
                                          <p:spTgt spid="64"/>
                                        </p:tgtEl>
                                      </p:cBhvr>
                                    </p:animEffect>
                                  </p:childTnLst>
                                </p:cTn>
                              </p:par>
                              <p:par>
                                <p:cTn id="15" presetID="22" presetClass="entr" presetSubtype="1"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wipe(up)">
                                      <p:cBhvr>
                                        <p:cTn id="17" dur="500"/>
                                        <p:tgtEl>
                                          <p:spTgt spid="90"/>
                                        </p:tgtEl>
                                      </p:cBhvr>
                                    </p:animEffect>
                                  </p:childTnLst>
                                </p:cTn>
                              </p:par>
                              <p:par>
                                <p:cTn id="18" presetID="22" presetClass="entr" presetSubtype="8" fill="hold"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wipe(left)">
                                      <p:cBhvr>
                                        <p:cTn id="20" dur="500"/>
                                        <p:tgtEl>
                                          <p:spTgt spid="72"/>
                                        </p:tgtEl>
                                      </p:cBhvr>
                                    </p:animEffect>
                                  </p:childTnLst>
                                </p:cTn>
                              </p:par>
                              <p:par>
                                <p:cTn id="21" presetID="22" presetClass="entr" presetSubtype="2"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wipe(right)">
                                      <p:cBhvr>
                                        <p:cTn id="23" dur="500"/>
                                        <p:tgtEl>
                                          <p:spTgt spid="83"/>
                                        </p:tgtEl>
                                      </p:cBhvr>
                                    </p:animEffect>
                                  </p:childTnLst>
                                </p:cTn>
                              </p:par>
                              <p:par>
                                <p:cTn id="24" presetID="22" presetClass="entr" presetSubtype="1" fill="hold"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wipe(up)">
                                      <p:cBhvr>
                                        <p:cTn id="26" dur="500"/>
                                        <p:tgtEl>
                                          <p:spTgt spid="65"/>
                                        </p:tgtEl>
                                      </p:cBhvr>
                                    </p:animEffect>
                                  </p:childTnLst>
                                </p:cTn>
                              </p:par>
                              <p:par>
                                <p:cTn id="27" presetID="22" presetClass="entr" presetSubtype="4" fill="hold" nodeType="withEffect">
                                  <p:stCondLst>
                                    <p:cond delay="0"/>
                                  </p:stCondLst>
                                  <p:childTnLst>
                                    <p:set>
                                      <p:cBhvr>
                                        <p:cTn id="28" dur="1" fill="hold">
                                          <p:stCondLst>
                                            <p:cond delay="0"/>
                                          </p:stCondLst>
                                        </p:cTn>
                                        <p:tgtEl>
                                          <p:spTgt spid="119"/>
                                        </p:tgtEl>
                                        <p:attrNameLst>
                                          <p:attrName>style.visibility</p:attrName>
                                        </p:attrNameLst>
                                      </p:cBhvr>
                                      <p:to>
                                        <p:strVal val="visible"/>
                                      </p:to>
                                    </p:set>
                                    <p:animEffect transition="in" filter="wipe(down)">
                                      <p:cBhvr>
                                        <p:cTn id="29" dur="500"/>
                                        <p:tgtEl>
                                          <p:spTgt spid="119"/>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par>
                                <p:cTn id="34" presetID="42" presetClass="path" presetSubtype="0" decel="100000" fill="hold" nodeType="withEffect">
                                  <p:stCondLst>
                                    <p:cond delay="0"/>
                                  </p:stCondLst>
                                  <p:childTnLst>
                                    <p:animMotion origin="layout" path="M -3.75E-6 4.44444E-6 L -3.75E-6 -0.0375 " pathEditMode="relative" rAng="0" ptsTypes="AA">
                                      <p:cBhvr>
                                        <p:cTn id="35" dur="500" spd="-100000" fill="hold"/>
                                        <p:tgtEl>
                                          <p:spTgt spid="79"/>
                                        </p:tgtEl>
                                        <p:attrNameLst>
                                          <p:attrName>ppt_x</p:attrName>
                                          <p:attrName>ppt_y</p:attrName>
                                        </p:attrNameLst>
                                      </p:cBhvr>
                                      <p:rCtr x="0" y="-1875"/>
                                    </p:animMotion>
                                  </p:childTnLst>
                                </p:cTn>
                              </p:par>
                              <p:par>
                                <p:cTn id="36" presetID="10" presetClass="entr" presetSubtype="0" fill="hold" nodeType="with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500"/>
                                        <p:tgtEl>
                                          <p:spTgt spid="69"/>
                                        </p:tgtEl>
                                      </p:cBhvr>
                                    </p:animEffect>
                                  </p:childTnLst>
                                </p:cTn>
                              </p:par>
                              <p:par>
                                <p:cTn id="39" presetID="42" presetClass="path" presetSubtype="0" decel="100000" fill="hold" nodeType="withEffect">
                                  <p:stCondLst>
                                    <p:cond delay="0"/>
                                  </p:stCondLst>
                                  <p:childTnLst>
                                    <p:animMotion origin="layout" path="M -4.16667E-6 -2.59259E-6 L 0.04063 -0.00185 " pathEditMode="relative" rAng="0" ptsTypes="AA">
                                      <p:cBhvr>
                                        <p:cTn id="40" dur="500" spd="-100000" fill="hold"/>
                                        <p:tgtEl>
                                          <p:spTgt spid="69"/>
                                        </p:tgtEl>
                                        <p:attrNameLst>
                                          <p:attrName>ppt_x</p:attrName>
                                          <p:attrName>ppt_y</p:attrName>
                                        </p:attrNameLst>
                                      </p:cBhvr>
                                      <p:rCtr x="2031" y="-93"/>
                                    </p:animMotion>
                                  </p:childTnLst>
                                </p:cTn>
                              </p:par>
                              <p:par>
                                <p:cTn id="41" presetID="10" presetClass="entr" presetSubtype="0"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500"/>
                                        <p:tgtEl>
                                          <p:spTgt spid="92"/>
                                        </p:tgtEl>
                                      </p:cBhvr>
                                    </p:animEffect>
                                  </p:childTnLst>
                                </p:cTn>
                              </p:par>
                              <p:par>
                                <p:cTn id="44" presetID="42" presetClass="path" presetSubtype="0" decel="100000" fill="hold" nodeType="withEffect">
                                  <p:stCondLst>
                                    <p:cond delay="0"/>
                                  </p:stCondLst>
                                  <p:childTnLst>
                                    <p:animMotion origin="layout" path="M 3.33333E-6 -2.22222E-6 L -0.0017 0.05 " pathEditMode="relative" rAng="0" ptsTypes="AA">
                                      <p:cBhvr>
                                        <p:cTn id="45" dur="500" spd="-100000" fill="hold"/>
                                        <p:tgtEl>
                                          <p:spTgt spid="92"/>
                                        </p:tgtEl>
                                        <p:attrNameLst>
                                          <p:attrName>ppt_x</p:attrName>
                                          <p:attrName>ppt_y</p:attrName>
                                        </p:attrNameLst>
                                      </p:cBhvr>
                                      <p:rCtr x="-91" y="2500"/>
                                    </p:animMotion>
                                  </p:childTnLst>
                                </p:cTn>
                              </p:par>
                              <p:par>
                                <p:cTn id="46" presetID="10" presetClass="entr" presetSubtype="0" fill="hold"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childTnLst>
                                </p:cTn>
                              </p:par>
                              <p:par>
                                <p:cTn id="49" presetID="42" presetClass="path" presetSubtype="0" decel="100000" fill="hold" nodeType="withEffect">
                                  <p:stCondLst>
                                    <p:cond delay="0"/>
                                  </p:stCondLst>
                                  <p:childTnLst>
                                    <p:animMotion origin="layout" path="M -2.5E-6 -4.44444E-6 L -0.03984 -0.00092 " pathEditMode="relative" rAng="0" ptsTypes="AA">
                                      <p:cBhvr>
                                        <p:cTn id="50" dur="500" spd="-100000" fill="hold"/>
                                        <p:tgtEl>
                                          <p:spTgt spid="66"/>
                                        </p:tgtEl>
                                        <p:attrNameLst>
                                          <p:attrName>ppt_x</p:attrName>
                                          <p:attrName>ppt_y</p:attrName>
                                        </p:attrNameLst>
                                      </p:cBhvr>
                                      <p:rCtr x="-199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3B94-7A17-3C23-530F-592076F94D16}"/>
              </a:ext>
            </a:extLst>
          </p:cNvPr>
          <p:cNvSpPr>
            <a:spLocks noGrp="1"/>
          </p:cNvSpPr>
          <p:nvPr>
            <p:ph type="ctrTitle"/>
          </p:nvPr>
        </p:nvSpPr>
        <p:spPr/>
        <p:txBody>
          <a:bodyPr/>
          <a:lstStyle/>
          <a:p>
            <a:r>
              <a:rPr lang="en-US" dirty="0"/>
              <a:t>Demo</a:t>
            </a:r>
          </a:p>
        </p:txBody>
      </p:sp>
      <p:sp>
        <p:nvSpPr>
          <p:cNvPr id="3" name="Subtitle 2">
            <a:extLst>
              <a:ext uri="{FF2B5EF4-FFF2-40B4-BE49-F238E27FC236}">
                <a16:creationId xmlns:a16="http://schemas.microsoft.com/office/drawing/2014/main" id="{B3E821D1-A203-6989-5B46-A4F984E96CA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38201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1">
            <a:extLst>
              <a:ext uri="{FF2B5EF4-FFF2-40B4-BE49-F238E27FC236}">
                <a16:creationId xmlns:a16="http://schemas.microsoft.com/office/drawing/2014/main" id="{16530E8A-376F-81B4-76A3-F142FE259268}"/>
              </a:ext>
            </a:extLst>
          </p:cNvPr>
          <p:cNvSpPr txBox="1">
            <a:spLocks/>
          </p:cNvSpPr>
          <p:nvPr/>
        </p:nvSpPr>
        <p:spPr>
          <a:xfrm>
            <a:off x="587375" y="2433084"/>
            <a:ext cx="11017250"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spcBef>
                <a:spcPts val="1200"/>
              </a:spcBef>
              <a:defRPr/>
            </a:pPr>
            <a:r>
              <a:rPr lang="en-US" b="1" dirty="0">
                <a:gradFill>
                  <a:gsLst>
                    <a:gs pos="0">
                      <a:srgbClr val="50E6FF"/>
                    </a:gs>
                    <a:gs pos="100000">
                      <a:srgbClr val="8661C5"/>
                    </a:gs>
                  </a:gsLst>
                  <a:lin ang="2700000" scaled="1"/>
                </a:gradFill>
                <a:latin typeface="Segoe UI Semibold"/>
              </a:rPr>
              <a:t>Try Azure Container Apps</a:t>
            </a:r>
          </a:p>
        </p:txBody>
      </p:sp>
      <p:sp>
        <p:nvSpPr>
          <p:cNvPr id="2" name="Title 1">
            <a:extLst>
              <a:ext uri="{FF2B5EF4-FFF2-40B4-BE49-F238E27FC236}">
                <a16:creationId xmlns:a16="http://schemas.microsoft.com/office/drawing/2014/main" id="{D86C9C0C-13E2-F91B-6F0B-D5DEC42C20C1}"/>
              </a:ext>
            </a:extLst>
          </p:cNvPr>
          <p:cNvSpPr txBox="1">
            <a:spLocks/>
          </p:cNvSpPr>
          <p:nvPr/>
        </p:nvSpPr>
        <p:spPr>
          <a:xfrm>
            <a:off x="587375" y="3429000"/>
            <a:ext cx="11017250" cy="6647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spcBef>
                <a:spcPts val="1200"/>
              </a:spcBef>
              <a:defRPr/>
            </a:pPr>
            <a:r>
              <a:rPr lang="en-US" sz="4800" dirty="0">
                <a:solidFill>
                  <a:schemeClr val="bg1"/>
                </a:solidFill>
                <a:latin typeface="Segoe UI" panose="020B0502040204020203" pitchFamily="34" charset="0"/>
              </a:rPr>
              <a:t>https://</a:t>
            </a:r>
            <a:r>
              <a:rPr lang="en-US" sz="4800" b="1" dirty="0">
                <a:solidFill>
                  <a:schemeClr val="bg1"/>
                </a:solidFill>
                <a:latin typeface="Segoe UI" panose="020B0502040204020203" pitchFamily="34" charset="0"/>
              </a:rPr>
              <a:t>aka.ms/containerapps</a:t>
            </a:r>
          </a:p>
        </p:txBody>
      </p:sp>
    </p:spTree>
    <p:extLst>
      <p:ext uri="{BB962C8B-B14F-4D97-AF65-F5344CB8AC3E}">
        <p14:creationId xmlns:p14="http://schemas.microsoft.com/office/powerpoint/2010/main" val="3889749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250"/>
                                        <p:tgtEl>
                                          <p:spTgt spid="91"/>
                                        </p:tgtEl>
                                      </p:cBhvr>
                                    </p:animEffect>
                                    <p:anim calcmode="lin" valueType="num">
                                      <p:cBhvr>
                                        <p:cTn id="8" dur="250" fill="hold"/>
                                        <p:tgtEl>
                                          <p:spTgt spid="91"/>
                                        </p:tgtEl>
                                        <p:attrNameLst>
                                          <p:attrName>ppt_x</p:attrName>
                                        </p:attrNameLst>
                                      </p:cBhvr>
                                      <p:tavLst>
                                        <p:tav tm="0">
                                          <p:val>
                                            <p:strVal val="#ppt_x"/>
                                          </p:val>
                                        </p:tav>
                                        <p:tav tm="100000">
                                          <p:val>
                                            <p:strVal val="#ppt_x"/>
                                          </p:val>
                                        </p:tav>
                                      </p:tavLst>
                                    </p:anim>
                                    <p:anim calcmode="lin" valueType="num">
                                      <p:cBhvr>
                                        <p:cTn id="9" dur="250" fill="hold"/>
                                        <p:tgtEl>
                                          <p:spTgt spid="91"/>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anim calcmode="lin" valueType="num">
                                      <p:cBhvr>
                                        <p:cTn id="14" dur="250" fill="hold"/>
                                        <p:tgtEl>
                                          <p:spTgt spid="2"/>
                                        </p:tgtEl>
                                        <p:attrNameLst>
                                          <p:attrName>ppt_x</p:attrName>
                                        </p:attrNameLst>
                                      </p:cBhvr>
                                      <p:tavLst>
                                        <p:tav tm="0">
                                          <p:val>
                                            <p:strVal val="#ppt_x"/>
                                          </p:val>
                                        </p:tav>
                                        <p:tav tm="100000">
                                          <p:val>
                                            <p:strVal val="#ppt_x"/>
                                          </p:val>
                                        </p:tav>
                                      </p:tavLst>
                                    </p:anim>
                                    <p:anim calcmode="lin" valueType="num">
                                      <p:cBhvr>
                                        <p:cTn id="15"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2294F2B3-70BD-49C9-9FAB-B81393135880}"/>
              </a:ext>
            </a:extLst>
          </p:cNvPr>
          <p:cNvSpPr txBox="1">
            <a:spLocks noGrp="1"/>
          </p:cNvSpPr>
          <p:nvPr>
            <p:ph type="title" idx="4294967295"/>
          </p:nvPr>
        </p:nvSpPr>
        <p:spPr>
          <a:xfrm>
            <a:off x="593484" y="1682659"/>
            <a:ext cx="5454891" cy="609398"/>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0">
                      <a:srgbClr val="FFFFFF"/>
                    </a:gs>
                    <a:gs pos="100000">
                      <a:srgbClr val="FFFFFF"/>
                    </a:gs>
                  </a:gsLst>
                  <a:lin ang="5400000" scaled="1"/>
                </a:gradFill>
                <a:effectLst/>
                <a:uLnTx/>
                <a:uFillTx/>
                <a:latin typeface="+mj-lt"/>
                <a:ea typeface="+mj-lt"/>
                <a:cs typeface="Segoe UI Semibold"/>
              </a:rPr>
              <a:t>Azure Container Apps</a:t>
            </a:r>
            <a:endParaRPr kumimoji="0" lang="en-US" sz="4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endParaRPr>
          </a:p>
        </p:txBody>
      </p:sp>
      <p:sp>
        <p:nvSpPr>
          <p:cNvPr id="24" name="TextBox 23">
            <a:extLst>
              <a:ext uri="{FF2B5EF4-FFF2-40B4-BE49-F238E27FC236}">
                <a16:creationId xmlns:a16="http://schemas.microsoft.com/office/drawing/2014/main" id="{B25C5B0A-8676-49C1-9FC6-11AF1DE519AB}"/>
              </a:ext>
            </a:extLst>
          </p:cNvPr>
          <p:cNvSpPr txBox="1"/>
          <p:nvPr/>
        </p:nvSpPr>
        <p:spPr>
          <a:xfrm>
            <a:off x="8487870" y="1817098"/>
            <a:ext cx="1832073" cy="340519"/>
          </a:xfrm>
          <a:prstGeom prst="roundRect">
            <a:avLst/>
          </a:prstGeom>
          <a:gradFill flip="none" rotWithShape="1">
            <a:gsLst>
              <a:gs pos="0">
                <a:srgbClr val="FF9349"/>
              </a:gs>
              <a:gs pos="100000">
                <a:srgbClr val="8661C5"/>
              </a:gs>
            </a:gsLst>
            <a:lin ang="2700000" scaled="0"/>
            <a:tileRect/>
          </a:gradFill>
        </p:spPr>
        <p:txBody>
          <a:bodyPr wrap="square" lIns="91440" tIns="45720" rIns="91440" bIns="4572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rPr>
              <a:t>Generally Available</a:t>
            </a:r>
          </a:p>
        </p:txBody>
      </p:sp>
      <p:sp>
        <p:nvSpPr>
          <p:cNvPr id="27" name="TextBox 26">
            <a:extLst>
              <a:ext uri="{FF2B5EF4-FFF2-40B4-BE49-F238E27FC236}">
                <a16:creationId xmlns:a16="http://schemas.microsoft.com/office/drawing/2014/main" id="{081B6D34-0D7A-4B6D-80E2-F2A3FE3A2F1D}"/>
              </a:ext>
            </a:extLst>
          </p:cNvPr>
          <p:cNvSpPr txBox="1"/>
          <p:nvPr/>
        </p:nvSpPr>
        <p:spPr>
          <a:xfrm>
            <a:off x="593484" y="2447901"/>
            <a:ext cx="493370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Serverless containers for microservices</a:t>
            </a:r>
          </a:p>
        </p:txBody>
      </p:sp>
      <p:sp>
        <p:nvSpPr>
          <p:cNvPr id="30" name="TextBox 29">
            <a:extLst>
              <a:ext uri="{FF2B5EF4-FFF2-40B4-BE49-F238E27FC236}">
                <a16:creationId xmlns:a16="http://schemas.microsoft.com/office/drawing/2014/main" id="{0FA98EFF-D7AB-4938-A540-B5192333AE71}"/>
              </a:ext>
            </a:extLst>
          </p:cNvPr>
          <p:cNvSpPr txBox="1"/>
          <p:nvPr/>
        </p:nvSpPr>
        <p:spPr>
          <a:xfrm>
            <a:off x="593484" y="3029854"/>
            <a:ext cx="557796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Build modern apps on open source</a:t>
            </a:r>
          </a:p>
        </p:txBody>
      </p:sp>
      <p:sp>
        <p:nvSpPr>
          <p:cNvPr id="29" name="TextBox 28">
            <a:extLst>
              <a:ext uri="{FF2B5EF4-FFF2-40B4-BE49-F238E27FC236}">
                <a16:creationId xmlns:a16="http://schemas.microsoft.com/office/drawing/2014/main" id="{A615EEB9-6078-46BD-B076-84F501E718B0}"/>
              </a:ext>
            </a:extLst>
          </p:cNvPr>
          <p:cNvSpPr txBox="1"/>
          <p:nvPr/>
        </p:nvSpPr>
        <p:spPr>
          <a:xfrm>
            <a:off x="593484" y="3616246"/>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Focus on apps, not infrastructure</a:t>
            </a:r>
          </a:p>
        </p:txBody>
      </p:sp>
      <p:sp>
        <p:nvSpPr>
          <p:cNvPr id="28" name="TextBox 27">
            <a:extLst>
              <a:ext uri="{FF2B5EF4-FFF2-40B4-BE49-F238E27FC236}">
                <a16:creationId xmlns:a16="http://schemas.microsoft.com/office/drawing/2014/main" id="{864B6FF3-CEC5-482A-A041-B99F4CA56741}"/>
              </a:ext>
            </a:extLst>
          </p:cNvPr>
          <p:cNvSpPr txBox="1"/>
          <p:nvPr/>
        </p:nvSpPr>
        <p:spPr>
          <a:xfrm>
            <a:off x="593484" y="4202637"/>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Scale dynamically based on events</a:t>
            </a:r>
          </a:p>
        </p:txBody>
      </p:sp>
      <p:pic>
        <p:nvPicPr>
          <p:cNvPr id="26" name="Graphic 25" descr="Azure Container Apps icon">
            <a:extLst>
              <a:ext uri="{FF2B5EF4-FFF2-40B4-BE49-F238E27FC236}">
                <a16:creationId xmlns:a16="http://schemas.microsoft.com/office/drawing/2014/main" id="{422F862A-7C69-4ED2-B8A2-C6585692C88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8133498" y="2345837"/>
            <a:ext cx="2540818" cy="2540818"/>
          </a:xfrm>
          <a:prstGeom prst="rect">
            <a:avLst/>
          </a:prstGeom>
        </p:spPr>
      </p:pic>
      <p:cxnSp>
        <p:nvCxnSpPr>
          <p:cNvPr id="31" name="Straight Connector 30">
            <a:extLst>
              <a:ext uri="{FF2B5EF4-FFF2-40B4-BE49-F238E27FC236}">
                <a16:creationId xmlns:a16="http://schemas.microsoft.com/office/drawing/2014/main" id="{F3DDD87F-A713-48D1-8B7D-633FB101220E}"/>
              </a:ext>
              <a:ext uri="{C183D7F6-B498-43B3-948B-1728B52AA6E4}">
                <adec:decorative xmlns:adec="http://schemas.microsoft.com/office/drawing/2017/decorative" val="1"/>
              </a:ext>
            </a:extLst>
          </p:cNvPr>
          <p:cNvCxnSpPr>
            <a:cxnSpLocks/>
          </p:cNvCxnSpPr>
          <p:nvPr/>
        </p:nvCxnSpPr>
        <p:spPr>
          <a:xfrm>
            <a:off x="593484" y="4714936"/>
            <a:ext cx="5029200" cy="0"/>
          </a:xfrm>
          <a:prstGeom prst="line">
            <a:avLst/>
          </a:prstGeom>
          <a:ln w="12700">
            <a:gradFill flip="none" rotWithShape="1">
              <a:gsLst>
                <a:gs pos="0">
                  <a:schemeClr val="bg1">
                    <a:lumMod val="50000"/>
                    <a:lumOff val="50000"/>
                    <a:alpha val="0"/>
                  </a:schemeClr>
                </a:gs>
                <a:gs pos="46000">
                  <a:schemeClr val="tx1">
                    <a:lumMod val="65000"/>
                  </a:schemeClr>
                </a:gs>
                <a:gs pos="100000">
                  <a:schemeClr val="bg1">
                    <a:lumMod val="50000"/>
                    <a:lumOff val="50000"/>
                    <a:alpha val="0"/>
                  </a:schemeClr>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998EA26-EF22-41B5-878E-6B466BC94B4D}"/>
              </a:ext>
              <a:ext uri="{C183D7F6-B498-43B3-948B-1728B52AA6E4}">
                <adec:decorative xmlns:adec="http://schemas.microsoft.com/office/drawing/2017/decorative" val="1"/>
              </a:ext>
            </a:extLst>
          </p:cNvPr>
          <p:cNvGrpSpPr/>
          <p:nvPr/>
        </p:nvGrpSpPr>
        <p:grpSpPr>
          <a:xfrm>
            <a:off x="593484" y="4920557"/>
            <a:ext cx="4990759" cy="409070"/>
            <a:chOff x="5336340" y="5438164"/>
            <a:chExt cx="5577960" cy="457200"/>
          </a:xfrm>
        </p:grpSpPr>
        <p:grpSp>
          <p:nvGrpSpPr>
            <p:cNvPr id="33" name="Group 32">
              <a:extLst>
                <a:ext uri="{FF2B5EF4-FFF2-40B4-BE49-F238E27FC236}">
                  <a16:creationId xmlns:a16="http://schemas.microsoft.com/office/drawing/2014/main" id="{D46D06A7-2285-4E69-AC91-C70B7EA58F82}"/>
                </a:ext>
              </a:extLst>
            </p:cNvPr>
            <p:cNvGrpSpPr/>
            <p:nvPr/>
          </p:nvGrpSpPr>
          <p:grpSpPr>
            <a:xfrm>
              <a:off x="9533057" y="5509798"/>
              <a:ext cx="1381243" cy="319909"/>
              <a:chOff x="9518543" y="5567854"/>
              <a:chExt cx="1381243" cy="319909"/>
            </a:xfrm>
          </p:grpSpPr>
          <p:sp>
            <p:nvSpPr>
              <p:cNvPr id="43" name="Title 1">
                <a:extLst>
                  <a:ext uri="{FF2B5EF4-FFF2-40B4-BE49-F238E27FC236}">
                    <a16:creationId xmlns:a16="http://schemas.microsoft.com/office/drawing/2014/main" id="{0BDC3741-99E9-4753-BC1E-0DDC2812AD0F}"/>
                  </a:ext>
                </a:extLst>
              </p:cNvPr>
              <p:cNvSpPr txBox="1">
                <a:spLocks/>
              </p:cNvSpPr>
              <p:nvPr/>
            </p:nvSpPr>
            <p:spPr>
              <a:xfrm>
                <a:off x="10250819" y="5567854"/>
                <a:ext cx="6489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Envoy</a:t>
                </a:r>
              </a:p>
            </p:txBody>
          </p:sp>
          <p:pic>
            <p:nvPicPr>
              <p:cNvPr id="44" name="Picture 43" descr="Envoy Logo">
                <a:extLst>
                  <a:ext uri="{FF2B5EF4-FFF2-40B4-BE49-F238E27FC236}">
                    <a16:creationId xmlns:a16="http://schemas.microsoft.com/office/drawing/2014/main" id="{5EB298C9-8586-460B-A54E-4B60D56BDF0E}"/>
                  </a:ext>
                </a:extLst>
              </p:cNvPr>
              <p:cNvPicPr>
                <a:picLocks noChangeAspect="1" noChangeArrowheads="1"/>
              </p:cNvPicPr>
              <p:nvPr/>
            </p:nvPicPr>
            <p:blipFill>
              <a:blip r:embed="rId5" cstate="hq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518543" y="5610520"/>
                <a:ext cx="683131" cy="228600"/>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75578FD5-DE63-499F-B70C-84CD309E4CF1}"/>
                </a:ext>
              </a:extLst>
            </p:cNvPr>
            <p:cNvGrpSpPr/>
            <p:nvPr/>
          </p:nvGrpSpPr>
          <p:grpSpPr>
            <a:xfrm>
              <a:off x="5336340" y="5490879"/>
              <a:ext cx="1614961" cy="351771"/>
              <a:chOff x="5336340" y="5548935"/>
              <a:chExt cx="1614961" cy="351771"/>
            </a:xfrm>
          </p:grpSpPr>
          <p:pic>
            <p:nvPicPr>
              <p:cNvPr id="41" name="Kubernetes" descr="Kubernetes">
                <a:extLst>
                  <a:ext uri="{FF2B5EF4-FFF2-40B4-BE49-F238E27FC236}">
                    <a16:creationId xmlns:a16="http://schemas.microsoft.com/office/drawing/2014/main" id="{7456D95D-2BD7-4D18-9004-48390D60196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336340" y="5548935"/>
                <a:ext cx="351774" cy="351771"/>
              </a:xfrm>
              <a:prstGeom prst="rect">
                <a:avLst/>
              </a:prstGeom>
            </p:spPr>
          </p:pic>
          <p:sp>
            <p:nvSpPr>
              <p:cNvPr id="42" name="Title 1">
                <a:extLst>
                  <a:ext uri="{FF2B5EF4-FFF2-40B4-BE49-F238E27FC236}">
                    <a16:creationId xmlns:a16="http://schemas.microsoft.com/office/drawing/2014/main" id="{2FFDB641-095E-46BE-A4AB-DC3832F76A48}"/>
                  </a:ext>
                </a:extLst>
              </p:cNvPr>
              <p:cNvSpPr txBox="1">
                <a:spLocks/>
              </p:cNvSpPr>
              <p:nvPr/>
            </p:nvSpPr>
            <p:spPr>
              <a:xfrm>
                <a:off x="5765328" y="5567854"/>
                <a:ext cx="1185973"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Kubernetes</a:t>
                </a:r>
              </a:p>
            </p:txBody>
          </p:sp>
        </p:grpSp>
        <p:grpSp>
          <p:nvGrpSpPr>
            <p:cNvPr id="35" name="Group 34">
              <a:extLst>
                <a:ext uri="{FF2B5EF4-FFF2-40B4-BE49-F238E27FC236}">
                  <a16:creationId xmlns:a16="http://schemas.microsoft.com/office/drawing/2014/main" id="{B70B331A-4FC1-4ED4-A749-8C3099F4EA2A}"/>
                </a:ext>
              </a:extLst>
            </p:cNvPr>
            <p:cNvGrpSpPr/>
            <p:nvPr/>
          </p:nvGrpSpPr>
          <p:grpSpPr>
            <a:xfrm>
              <a:off x="7072043" y="5438164"/>
              <a:ext cx="973307" cy="457200"/>
              <a:chOff x="7057543" y="5496220"/>
              <a:chExt cx="973307" cy="457200"/>
            </a:xfrm>
          </p:grpSpPr>
          <p:pic>
            <p:nvPicPr>
              <p:cNvPr id="39" name="Picture 38" descr="logo">
                <a:extLst>
                  <a:ext uri="{FF2B5EF4-FFF2-40B4-BE49-F238E27FC236}">
                    <a16:creationId xmlns:a16="http://schemas.microsoft.com/office/drawing/2014/main" id="{5C5FF665-B219-47FB-8E86-304C3C154A1E}"/>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057543" y="5496220"/>
                <a:ext cx="288348" cy="457200"/>
              </a:xfrm>
              <a:prstGeom prst="rect">
                <a:avLst/>
              </a:prstGeom>
              <a:effectLst/>
            </p:spPr>
          </p:pic>
          <p:sp>
            <p:nvSpPr>
              <p:cNvPr id="40" name="Title 1">
                <a:extLst>
                  <a:ext uri="{FF2B5EF4-FFF2-40B4-BE49-F238E27FC236}">
                    <a16:creationId xmlns:a16="http://schemas.microsoft.com/office/drawing/2014/main" id="{8B710989-D3A8-4BCE-B935-08D276294C23}"/>
                  </a:ext>
                </a:extLst>
              </p:cNvPr>
              <p:cNvSpPr txBox="1">
                <a:spLocks/>
              </p:cNvSpPr>
              <p:nvPr/>
            </p:nvSpPr>
            <p:spPr>
              <a:xfrm>
                <a:off x="7394583" y="5567854"/>
                <a:ext cx="6362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grpSp>
          <p:nvGrpSpPr>
            <p:cNvPr id="36" name="Group 35">
              <a:extLst>
                <a:ext uri="{FF2B5EF4-FFF2-40B4-BE49-F238E27FC236}">
                  <a16:creationId xmlns:a16="http://schemas.microsoft.com/office/drawing/2014/main" id="{34057824-4EB4-4A75-A7D0-6B3C1710E00D}"/>
                </a:ext>
              </a:extLst>
            </p:cNvPr>
            <p:cNvGrpSpPr/>
            <p:nvPr/>
          </p:nvGrpSpPr>
          <p:grpSpPr>
            <a:xfrm>
              <a:off x="8176031" y="5509798"/>
              <a:ext cx="1172075" cy="319909"/>
              <a:chOff x="8268296" y="5567854"/>
              <a:chExt cx="1172075" cy="319909"/>
            </a:xfrm>
          </p:grpSpPr>
          <p:pic>
            <p:nvPicPr>
              <p:cNvPr id="37" name="Picture 36" descr="dapr logo">
                <a:extLst>
                  <a:ext uri="{FF2B5EF4-FFF2-40B4-BE49-F238E27FC236}">
                    <a16:creationId xmlns:a16="http://schemas.microsoft.com/office/drawing/2014/main" id="{C6DDC2E2-BED6-4606-BAFD-02A098CE19CB}"/>
                  </a:ext>
                </a:extLst>
              </p:cNvPr>
              <p:cNvPicPr>
                <a:picLocks noChangeAspect="1"/>
              </p:cNvPicPr>
              <p:nvPr/>
            </p:nvPicPr>
            <p:blipFill>
              <a:blip r:embed="rId10" cstate="hq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tretch>
                <a:fillRect/>
              </a:stretch>
            </p:blipFill>
            <p:spPr>
              <a:xfrm>
                <a:off x="8268296" y="5568471"/>
                <a:ext cx="556672" cy="312698"/>
              </a:xfrm>
              <a:prstGeom prst="rect">
                <a:avLst/>
              </a:prstGeom>
              <a:effectLst/>
            </p:spPr>
          </p:pic>
          <p:sp>
            <p:nvSpPr>
              <p:cNvPr id="38" name="Title 1">
                <a:extLst>
                  <a:ext uri="{FF2B5EF4-FFF2-40B4-BE49-F238E27FC236}">
                    <a16:creationId xmlns:a16="http://schemas.microsoft.com/office/drawing/2014/main" id="{E622E3C0-6FD3-4AA0-BDA7-ECE4F3067C9E}"/>
                  </a:ext>
                </a:extLst>
              </p:cNvPr>
              <p:cNvSpPr txBox="1">
                <a:spLocks/>
              </p:cNvSpPr>
              <p:nvPr/>
            </p:nvSpPr>
            <p:spPr>
              <a:xfrm>
                <a:off x="8819980" y="5567854"/>
                <a:ext cx="620391"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err="1">
                    <a:ln w="3175">
                      <a:noFill/>
                    </a:ln>
                    <a:gradFill>
                      <a:gsLst>
                        <a:gs pos="0">
                          <a:srgbClr val="50E6FF"/>
                        </a:gs>
                        <a:gs pos="100000">
                          <a:srgbClr val="50E6FF"/>
                        </a:gs>
                      </a:gsLst>
                      <a:lin ang="2700000" scaled="1"/>
                    </a:gradFill>
                    <a:effectLst/>
                    <a:uLnTx/>
                    <a:uFillTx/>
                    <a:latin typeface="Segoe UI Semibold"/>
                    <a:ea typeface="+mn-ea"/>
                    <a:cs typeface="Segoe UI" pitchFamily="34" charset="0"/>
                  </a:rPr>
                  <a:t>Dapr</a:t>
                </a:r>
                <a:endPar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endParaRPr>
              </a:p>
            </p:txBody>
          </p:sp>
        </p:grpSp>
      </p:grpSp>
    </p:spTree>
    <p:extLst>
      <p:ext uri="{BB962C8B-B14F-4D97-AF65-F5344CB8AC3E}">
        <p14:creationId xmlns:p14="http://schemas.microsoft.com/office/powerpoint/2010/main" val="644669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579037" y="435178"/>
            <a:ext cx="11017250" cy="498598"/>
          </a:xfrm>
        </p:spPr>
        <p:txBody>
          <a:bodyPr>
            <a:normAutofit fontScale="90000"/>
          </a:bodyPr>
          <a:lstStyle/>
          <a:p>
            <a:pPr algn="ctr">
              <a:lnSpc>
                <a:spcPct val="90000"/>
              </a:lnSpc>
              <a:spcBef>
                <a:spcPts val="1200"/>
              </a:spcBef>
              <a:defRPr/>
            </a:pPr>
            <a:r>
              <a:rPr lang="en-US" sz="3600" b="1" spc="-50">
                <a:gradFill>
                  <a:gsLst>
                    <a:gs pos="0">
                      <a:srgbClr val="50E6FF"/>
                    </a:gs>
                    <a:gs pos="100000">
                      <a:srgbClr val="8661C5"/>
                    </a:gs>
                  </a:gsLst>
                  <a:lin ang="2700000" scaled="1"/>
                </a:gradFill>
                <a:latin typeface="Segoe UI Semibold"/>
              </a:rPr>
              <a:t>What can you build with Azure Container Apps?</a:t>
            </a:r>
          </a:p>
        </p:txBody>
      </p:sp>
      <p:sp>
        <p:nvSpPr>
          <p:cNvPr id="100" name="Rectangle 99">
            <a:extLst>
              <a:ext uri="{FF2B5EF4-FFF2-40B4-BE49-F238E27FC236}">
                <a16:creationId xmlns:a16="http://schemas.microsoft.com/office/drawing/2014/main" id="{377A4C7C-BCC0-91E1-B54F-E6174823393B}"/>
              </a:ext>
            </a:extLst>
          </p:cNvPr>
          <p:cNvSpPr/>
          <p:nvPr/>
        </p:nvSpPr>
        <p:spPr bwMode="auto">
          <a:xfrm>
            <a:off x="334332" y="4753886"/>
            <a:ext cx="11523337" cy="254168"/>
          </a:xfrm>
          <a:prstGeom prst="rect">
            <a:avLst/>
          </a:prstGeom>
          <a:gradFill flip="none" rotWithShape="1">
            <a:gsLst>
              <a:gs pos="0">
                <a:srgbClr val="50E6FF"/>
              </a:gs>
              <a:gs pos="100000">
                <a:srgbClr val="8661C5"/>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81F2C"/>
                </a:solidFill>
                <a:effectLst/>
                <a:uLnTx/>
                <a:uFillTx/>
                <a:latin typeface="Segoe UI Semibold"/>
                <a:ea typeface="Segoe UI" pitchFamily="34" charset="0"/>
                <a:cs typeface="Segoe UI" pitchFamily="34" charset="0"/>
              </a:rPr>
              <a:t>AUTO-SCALE CRITERIA</a:t>
            </a:r>
          </a:p>
        </p:txBody>
      </p:sp>
      <p:grpSp>
        <p:nvGrpSpPr>
          <p:cNvPr id="4" name="Group 3">
            <a:extLst>
              <a:ext uri="{FF2B5EF4-FFF2-40B4-BE49-F238E27FC236}">
                <a16:creationId xmlns:a16="http://schemas.microsoft.com/office/drawing/2014/main" id="{7033BF3A-81E7-4C16-A606-4456C0A01FDD}"/>
              </a:ext>
              <a:ext uri="{C183D7F6-B498-43B3-948B-1728B52AA6E4}">
                <adec:decorative xmlns:adec="http://schemas.microsoft.com/office/drawing/2017/decorative" val="1"/>
              </a:ext>
            </a:extLst>
          </p:cNvPr>
          <p:cNvGrpSpPr/>
          <p:nvPr/>
        </p:nvGrpSpPr>
        <p:grpSpPr>
          <a:xfrm>
            <a:off x="464977" y="5204961"/>
            <a:ext cx="11205021" cy="553998"/>
            <a:chOff x="464977" y="5204961"/>
            <a:chExt cx="11205021" cy="553998"/>
          </a:xfrm>
        </p:grpSpPr>
        <p:sp>
          <p:nvSpPr>
            <p:cNvPr id="101" name="TextBox 100">
              <a:extLst>
                <a:ext uri="{FF2B5EF4-FFF2-40B4-BE49-F238E27FC236}">
                  <a16:creationId xmlns:a16="http://schemas.microsoft.com/office/drawing/2014/main" id="{94B37249-D6A2-86CE-FA34-0D83BA18EFA0}"/>
                </a:ext>
                <a:ext uri="{C183D7F6-B498-43B3-948B-1728B52AA6E4}">
                  <adec:decorative xmlns:adec="http://schemas.microsoft.com/office/drawing/2017/decorative" val="0"/>
                </a:ext>
              </a:extLst>
            </p:cNvPr>
            <p:cNvSpPr txBox="1"/>
            <p:nvPr/>
          </p:nvSpPr>
          <p:spPr>
            <a:xfrm>
              <a:off x="2829479" y="5204961"/>
              <a:ext cx="193526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concurrent HTTP requests</a:t>
              </a:r>
            </a:p>
          </p:txBody>
        </p:sp>
        <p:sp>
          <p:nvSpPr>
            <p:cNvPr id="102" name="TextBox 101">
              <a:extLst>
                <a:ext uri="{FF2B5EF4-FFF2-40B4-BE49-F238E27FC236}">
                  <a16:creationId xmlns:a16="http://schemas.microsoft.com/office/drawing/2014/main" id="{D1BD0D74-D6B1-AB9B-792E-B50C58546639}"/>
                </a:ext>
                <a:ext uri="{C183D7F6-B498-43B3-948B-1728B52AA6E4}">
                  <adec:decorative xmlns:adec="http://schemas.microsoft.com/office/drawing/2017/decorative" val="0"/>
                </a:ext>
              </a:extLst>
            </p:cNvPr>
            <p:cNvSpPr txBox="1"/>
            <p:nvPr/>
          </p:nvSpPr>
          <p:spPr>
            <a:xfrm>
              <a:off x="9945870" y="5204961"/>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 </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level of CPU </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or memory load</a:t>
              </a:r>
            </a:p>
          </p:txBody>
        </p:sp>
        <p:sp>
          <p:nvSpPr>
            <p:cNvPr id="104" name="TextBox 103">
              <a:extLst>
                <a:ext uri="{FF2B5EF4-FFF2-40B4-BE49-F238E27FC236}">
                  <a16:creationId xmlns:a16="http://schemas.microsoft.com/office/drawing/2014/main" id="{D5C7CACB-8FA1-3E77-B76E-BBA3E195AA5C}"/>
                </a:ext>
                <a:ext uri="{C183D7F6-B498-43B3-948B-1728B52AA6E4}">
                  <adec:decorative xmlns:adec="http://schemas.microsoft.com/office/drawing/2017/decorative" val="0"/>
                </a:ext>
              </a:extLst>
            </p:cNvPr>
            <p:cNvSpPr txBox="1"/>
            <p:nvPr/>
          </p:nvSpPr>
          <p:spPr>
            <a:xfrm>
              <a:off x="464977" y="5204961"/>
              <a:ext cx="1935269"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Individual microservices can </a:t>
              </a:r>
            </a:p>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scale independently using</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any KEDA scale triggers</a:t>
              </a:r>
            </a:p>
          </p:txBody>
        </p:sp>
        <p:sp>
          <p:nvSpPr>
            <p:cNvPr id="134" name="TextBox 133">
              <a:extLst>
                <a:ext uri="{FF2B5EF4-FFF2-40B4-BE49-F238E27FC236}">
                  <a16:creationId xmlns:a16="http://schemas.microsoft.com/office/drawing/2014/main" id="{5E0E7C5C-4269-AB68-D190-4B5AFEB98B03}"/>
                </a:ext>
                <a:ext uri="{C183D7F6-B498-43B3-948B-1728B52AA6E4}">
                  <adec:decorative xmlns:adec="http://schemas.microsoft.com/office/drawing/2017/decorative" val="0"/>
                </a:ext>
              </a:extLst>
            </p:cNvPr>
            <p:cNvSpPr txBox="1"/>
            <p:nvPr/>
          </p:nvSpPr>
          <p:spPr>
            <a:xfrm>
              <a:off x="5224170" y="5204961"/>
              <a:ext cx="193526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concurrent HTTP requests</a:t>
              </a:r>
            </a:p>
          </p:txBody>
        </p:sp>
        <p:sp>
          <p:nvSpPr>
            <p:cNvPr id="112" name="TextBox 111">
              <a:extLst>
                <a:ext uri="{FF2B5EF4-FFF2-40B4-BE49-F238E27FC236}">
                  <a16:creationId xmlns:a16="http://schemas.microsoft.com/office/drawing/2014/main" id="{762294F9-07E2-CBB3-9E80-0DE0E2757347}"/>
                </a:ext>
                <a:ext uri="{C183D7F6-B498-43B3-948B-1728B52AA6E4}">
                  <adec:decorative xmlns:adec="http://schemas.microsoft.com/office/drawing/2017/decorative" val="0"/>
                </a:ext>
              </a:extLst>
            </p:cNvPr>
            <p:cNvSpPr txBox="1"/>
            <p:nvPr/>
          </p:nvSpPr>
          <p:spPr>
            <a:xfrm>
              <a:off x="7559135" y="5204961"/>
              <a:ext cx="172805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messages in the queue</a:t>
              </a:r>
            </a:p>
          </p:txBody>
        </p:sp>
      </p:grpSp>
      <p:grpSp>
        <p:nvGrpSpPr>
          <p:cNvPr id="2" name="Group 1">
            <a:extLst>
              <a:ext uri="{FF2B5EF4-FFF2-40B4-BE49-F238E27FC236}">
                <a16:creationId xmlns:a16="http://schemas.microsoft.com/office/drawing/2014/main" id="{EFF3109F-DAFB-46DA-A91C-4012FE537B70}"/>
              </a:ext>
              <a:ext uri="{C183D7F6-B498-43B3-948B-1728B52AA6E4}">
                <adec:decorative xmlns:adec="http://schemas.microsoft.com/office/drawing/2017/decorative" val="1"/>
              </a:ext>
            </a:extLst>
          </p:cNvPr>
          <p:cNvGrpSpPr/>
          <p:nvPr/>
        </p:nvGrpSpPr>
        <p:grpSpPr>
          <a:xfrm>
            <a:off x="214754" y="1429823"/>
            <a:ext cx="11793162" cy="662044"/>
            <a:chOff x="214754" y="1429823"/>
            <a:chExt cx="11793162" cy="662044"/>
          </a:xfrm>
        </p:grpSpPr>
        <p:sp>
          <p:nvSpPr>
            <p:cNvPr id="90" name="TextBox 89">
              <a:extLst>
                <a:ext uri="{FF2B5EF4-FFF2-40B4-BE49-F238E27FC236}">
                  <a16:creationId xmlns:a16="http://schemas.microsoft.com/office/drawing/2014/main" id="{6FC03A8C-62A0-BB68-3D65-505352E29C55}"/>
                </a:ext>
                <a:ext uri="{C183D7F6-B498-43B3-948B-1728B52AA6E4}">
                  <adec:decorative xmlns:adec="http://schemas.microsoft.com/office/drawing/2017/decorative" val="0"/>
                </a:ext>
              </a:extLst>
            </p:cNvPr>
            <p:cNvSpPr txBox="1"/>
            <p:nvPr/>
          </p:nvSpPr>
          <p:spPr>
            <a:xfrm>
              <a:off x="2780522" y="1429823"/>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dirty="0">
                  <a:ln w="0"/>
                  <a:solidFill>
                    <a:srgbClr val="FFFFFF"/>
                  </a:solidFill>
                  <a:effectLst/>
                  <a:uLnTx/>
                  <a:uFillTx/>
                  <a:latin typeface="Segoe UI Semibold" panose="020B0702040204020203" pitchFamily="34" charset="0"/>
                  <a:ea typeface="+mn-ea"/>
                  <a:cs typeface="Segoe UI Semibold" panose="020B0702040204020203" pitchFamily="34" charset="0"/>
                </a:rPr>
                <a:t>API</a:t>
              </a:r>
              <a:br>
                <a:rPr kumimoji="0" lang="en-US" sz="1800" b="0" i="0" u="none" strike="noStrike" kern="1200" cap="none" spc="0" normalizeH="0" baseline="0" noProof="0" dirty="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w="0"/>
                  <a:solidFill>
                    <a:srgbClr val="FFFFFF"/>
                  </a:solidFill>
                  <a:effectLst/>
                  <a:uLnTx/>
                  <a:uFillTx/>
                  <a:latin typeface="Segoe UI Semibold" panose="020B0702040204020203" pitchFamily="34" charset="0"/>
                  <a:ea typeface="+mn-ea"/>
                  <a:cs typeface="Segoe UI Semibold" panose="020B0702040204020203" pitchFamily="34" charset="0"/>
                </a:rPr>
                <a:t>endpoints</a:t>
              </a:r>
            </a:p>
          </p:txBody>
        </p:sp>
        <p:sp>
          <p:nvSpPr>
            <p:cNvPr id="91" name="TextBox 90">
              <a:extLst>
                <a:ext uri="{FF2B5EF4-FFF2-40B4-BE49-F238E27FC236}">
                  <a16:creationId xmlns:a16="http://schemas.microsoft.com/office/drawing/2014/main" id="{0FC0E3B8-0364-8079-3005-4DC81B25505F}"/>
                </a:ext>
                <a:ext uri="{C183D7F6-B498-43B3-948B-1728B52AA6E4}">
                  <adec:decorative xmlns:adec="http://schemas.microsoft.com/office/drawing/2017/decorative" val="0"/>
                </a:ext>
              </a:extLst>
            </p:cNvPr>
            <p:cNvSpPr txBox="1"/>
            <p:nvPr/>
          </p:nvSpPr>
          <p:spPr>
            <a:xfrm>
              <a:off x="9474266" y="1444258"/>
              <a:ext cx="2533650"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Background</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processing</a:t>
              </a:r>
            </a:p>
          </p:txBody>
        </p:sp>
        <p:sp>
          <p:nvSpPr>
            <p:cNvPr id="93" name="TextBox 92">
              <a:extLst>
                <a:ext uri="{FF2B5EF4-FFF2-40B4-BE49-F238E27FC236}">
                  <a16:creationId xmlns:a16="http://schemas.microsoft.com/office/drawing/2014/main" id="{5A2B10B2-4A15-3274-D44C-82FB0E687601}"/>
                </a:ext>
                <a:ext uri="{C183D7F6-B498-43B3-948B-1728B52AA6E4}">
                  <adec:decorative xmlns:adec="http://schemas.microsoft.com/office/drawing/2017/decorative" val="0"/>
                </a:ext>
              </a:extLst>
            </p:cNvPr>
            <p:cNvSpPr txBox="1"/>
            <p:nvPr/>
          </p:nvSpPr>
          <p:spPr>
            <a:xfrm>
              <a:off x="214754" y="1688188"/>
              <a:ext cx="2533650" cy="2492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Microservices</a:t>
              </a:r>
            </a:p>
          </p:txBody>
        </p:sp>
        <p:cxnSp>
          <p:nvCxnSpPr>
            <p:cNvPr id="105" name="Straight Connector 104">
              <a:extLst>
                <a:ext uri="{FF2B5EF4-FFF2-40B4-BE49-F238E27FC236}">
                  <a16:creationId xmlns:a16="http://schemas.microsoft.com/office/drawing/2014/main" id="{EF4D6E12-E1B3-E30C-1F0E-02F96F3FADD5}"/>
                </a:ext>
                <a:ext uri="{C183D7F6-B498-43B3-948B-1728B52AA6E4}">
                  <adec:decorative xmlns:adec="http://schemas.microsoft.com/office/drawing/2017/decorative" val="1"/>
                </a:ext>
              </a:extLst>
            </p:cNvPr>
            <p:cNvCxnSpPr>
              <a:cxnSpLocks/>
            </p:cNvCxnSpPr>
            <p:nvPr/>
          </p:nvCxnSpPr>
          <p:spPr>
            <a:xfrm>
              <a:off x="5039946" y="2084608"/>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082DE0F-4D7B-C59D-6C60-3AADDB0407E1}"/>
                </a:ext>
                <a:ext uri="{C183D7F6-B498-43B3-948B-1728B52AA6E4}">
                  <adec:decorative xmlns:adec="http://schemas.microsoft.com/office/drawing/2017/decorative" val="1"/>
                </a:ext>
              </a:extLst>
            </p:cNvPr>
            <p:cNvCxnSpPr>
              <a:cxnSpLocks/>
            </p:cNvCxnSpPr>
            <p:nvPr/>
          </p:nvCxnSpPr>
          <p:spPr>
            <a:xfrm>
              <a:off x="2655599" y="2081702"/>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E32AB05-2943-A900-2E00-FD6E20288D9A}"/>
                </a:ext>
                <a:ext uri="{C183D7F6-B498-43B3-948B-1728B52AA6E4}">
                  <adec:decorative xmlns:adec="http://schemas.microsoft.com/office/drawing/2017/decorative" val="1"/>
                </a:ext>
              </a:extLst>
            </p:cNvPr>
            <p:cNvCxnSpPr>
              <a:cxnSpLocks/>
            </p:cNvCxnSpPr>
            <p:nvPr/>
          </p:nvCxnSpPr>
          <p:spPr>
            <a:xfrm>
              <a:off x="9754439" y="2089085"/>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6DFB939-0E1A-31A1-1442-9ECF3E2F3D5E}"/>
                </a:ext>
                <a:ext uri="{C183D7F6-B498-43B3-948B-1728B52AA6E4}">
                  <adec:decorative xmlns:adec="http://schemas.microsoft.com/office/drawing/2017/decorative" val="1"/>
                </a:ext>
              </a:extLst>
            </p:cNvPr>
            <p:cNvCxnSpPr>
              <a:cxnSpLocks/>
            </p:cNvCxnSpPr>
            <p:nvPr/>
          </p:nvCxnSpPr>
          <p:spPr>
            <a:xfrm>
              <a:off x="332528" y="2091867"/>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7470BA1D-1CBA-38C2-0D3F-81108601EF18}"/>
                </a:ext>
                <a:ext uri="{C183D7F6-B498-43B3-948B-1728B52AA6E4}">
                  <adec:decorative xmlns:adec="http://schemas.microsoft.com/office/drawing/2017/decorative" val="0"/>
                </a:ext>
              </a:extLst>
            </p:cNvPr>
            <p:cNvSpPr txBox="1"/>
            <p:nvPr/>
          </p:nvSpPr>
          <p:spPr>
            <a:xfrm>
              <a:off x="5181582" y="1434412"/>
              <a:ext cx="1823271" cy="575542"/>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Web </a:t>
              </a:r>
            </a:p>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Apps</a:t>
              </a:r>
            </a:p>
          </p:txBody>
        </p:sp>
        <p:sp>
          <p:nvSpPr>
            <p:cNvPr id="106" name="TextBox 105">
              <a:extLst>
                <a:ext uri="{FF2B5EF4-FFF2-40B4-BE49-F238E27FC236}">
                  <a16:creationId xmlns:a16="http://schemas.microsoft.com/office/drawing/2014/main" id="{FCEDE6A6-76C3-1562-E2F0-8FB5CC9E3A6D}"/>
                </a:ext>
                <a:ext uri="{C183D7F6-B498-43B3-948B-1728B52AA6E4}">
                  <adec:decorative xmlns:adec="http://schemas.microsoft.com/office/drawing/2017/decorative" val="0"/>
                </a:ext>
              </a:extLst>
            </p:cNvPr>
            <p:cNvSpPr txBox="1"/>
            <p:nvPr/>
          </p:nvSpPr>
          <p:spPr>
            <a:xfrm>
              <a:off x="7560501" y="1429823"/>
              <a:ext cx="182327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Event-driven</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processing</a:t>
              </a:r>
            </a:p>
          </p:txBody>
        </p:sp>
        <p:cxnSp>
          <p:nvCxnSpPr>
            <p:cNvPr id="113" name="Straight Connector 112">
              <a:extLst>
                <a:ext uri="{FF2B5EF4-FFF2-40B4-BE49-F238E27FC236}">
                  <a16:creationId xmlns:a16="http://schemas.microsoft.com/office/drawing/2014/main" id="{CF745123-4528-E0CE-5004-52241A1EF436}"/>
                </a:ext>
                <a:ext uri="{C183D7F6-B498-43B3-948B-1728B52AA6E4}">
                  <adec:decorative xmlns:adec="http://schemas.microsoft.com/office/drawing/2017/decorative" val="1"/>
                </a:ext>
              </a:extLst>
            </p:cNvPr>
            <p:cNvCxnSpPr>
              <a:cxnSpLocks/>
            </p:cNvCxnSpPr>
            <p:nvPr/>
          </p:nvCxnSpPr>
          <p:spPr>
            <a:xfrm>
              <a:off x="7372448" y="2074650"/>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 name="Group 2" descr="Graphics representing microservices, API endpoints, Web Apps, event driven processing, background processing.">
            <a:extLst>
              <a:ext uri="{FF2B5EF4-FFF2-40B4-BE49-F238E27FC236}">
                <a16:creationId xmlns:a16="http://schemas.microsoft.com/office/drawing/2014/main" id="{BE33B288-9B9F-496E-9D30-DAF6472AF5E9}"/>
              </a:ext>
            </a:extLst>
          </p:cNvPr>
          <p:cNvGrpSpPr/>
          <p:nvPr/>
        </p:nvGrpSpPr>
        <p:grpSpPr>
          <a:xfrm>
            <a:off x="460233" y="2243466"/>
            <a:ext cx="11369188" cy="1885006"/>
            <a:chOff x="460233" y="2243466"/>
            <a:chExt cx="11369188" cy="1885006"/>
          </a:xfrm>
        </p:grpSpPr>
        <p:sp>
          <p:nvSpPr>
            <p:cNvPr id="94" name="TextBox 93">
              <a:extLst>
                <a:ext uri="{FF2B5EF4-FFF2-40B4-BE49-F238E27FC236}">
                  <a16:creationId xmlns:a16="http://schemas.microsoft.com/office/drawing/2014/main" id="{FD850A2E-3645-9A37-E9C3-2BF764CF9A91}"/>
                </a:ext>
                <a:ext uri="{C183D7F6-B498-43B3-948B-1728B52AA6E4}">
                  <adec:decorative xmlns:adec="http://schemas.microsoft.com/office/drawing/2017/decorative" val="0"/>
                </a:ext>
              </a:extLst>
            </p:cNvPr>
            <p:cNvSpPr txBox="1"/>
            <p:nvPr/>
          </p:nvSpPr>
          <p:spPr>
            <a:xfrm>
              <a:off x="2829479" y="3629874"/>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API app with HTTP requests split between two revisions of the app</a:t>
              </a:r>
            </a:p>
          </p:txBody>
        </p:sp>
        <p:sp>
          <p:nvSpPr>
            <p:cNvPr id="95" name="TextBox 94">
              <a:extLst>
                <a:ext uri="{FF2B5EF4-FFF2-40B4-BE49-F238E27FC236}">
                  <a16:creationId xmlns:a16="http://schemas.microsoft.com/office/drawing/2014/main" id="{09054118-B05B-4F8C-AAAF-FF7925487D6E}"/>
                </a:ext>
                <a:ext uri="{C183D7F6-B498-43B3-948B-1728B52AA6E4}">
                  <adec:decorative xmlns:adec="http://schemas.microsoft.com/office/drawing/2017/decorative" val="0"/>
                </a:ext>
              </a:extLst>
            </p:cNvPr>
            <p:cNvSpPr txBox="1"/>
            <p:nvPr/>
          </p:nvSpPr>
          <p:spPr>
            <a:xfrm>
              <a:off x="9786000" y="3622152"/>
              <a:ext cx="204342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Continuously</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running</a:t>
              </a:r>
              <a:r>
                <a:rPr lang="en-US" sz="1200">
                  <a:ln w="0"/>
                  <a:solidFill>
                    <a:srgbClr val="FFFFFF"/>
                  </a:solidFill>
                  <a:latin typeface="Segoe UI"/>
                  <a:cs typeface="Segoe UI Semibold" panose="020B0702040204020203" pitchFamily="34" charset="0"/>
                </a:rPr>
                <a:t> </a:t>
              </a: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background process transforms data in a database</a:t>
              </a:r>
            </a:p>
          </p:txBody>
        </p:sp>
        <p:sp>
          <p:nvSpPr>
            <p:cNvPr id="99" name="TextBox 98">
              <a:extLst>
                <a:ext uri="{FF2B5EF4-FFF2-40B4-BE49-F238E27FC236}">
                  <a16:creationId xmlns:a16="http://schemas.microsoft.com/office/drawing/2014/main" id="{42FF6A10-C4A2-ECD2-E1A4-57B6F65B995D}"/>
                </a:ext>
                <a:ext uri="{C183D7F6-B498-43B3-948B-1728B52AA6E4}">
                  <adec:decorative xmlns:adec="http://schemas.microsoft.com/office/drawing/2017/decorative" val="0"/>
                </a:ext>
              </a:extLst>
            </p:cNvPr>
            <p:cNvSpPr txBox="1"/>
            <p:nvPr/>
          </p:nvSpPr>
          <p:spPr>
            <a:xfrm>
              <a:off x="460233" y="3629874"/>
              <a:ext cx="1790003"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Microservices architecture with the option to integrate with </a:t>
              </a:r>
              <a:r>
                <a:rPr kumimoji="0" lang="en-US" sz="1200" b="0" i="0" u="none" strike="noStrike" kern="1200" cap="none" spc="0" normalizeH="0" baseline="0" noProof="0" err="1">
                  <a:ln w="0"/>
                  <a:solidFill>
                    <a:srgbClr val="FFFFFF"/>
                  </a:solidFill>
                  <a:effectLst/>
                  <a:uLnTx/>
                  <a:uFillTx/>
                  <a:latin typeface="Segoe UI"/>
                  <a:ea typeface="+mn-ea"/>
                  <a:cs typeface="Segoe UI Semibold" panose="020B0702040204020203" pitchFamily="34" charset="0"/>
                </a:rPr>
                <a:t>Dapr</a:t>
              </a:r>
              <a:endPar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endParaRPr>
            </a:p>
          </p:txBody>
        </p:sp>
        <p:sp>
          <p:nvSpPr>
            <p:cNvPr id="138" name="TextBox 137">
              <a:extLst>
                <a:ext uri="{FF2B5EF4-FFF2-40B4-BE49-F238E27FC236}">
                  <a16:creationId xmlns:a16="http://schemas.microsoft.com/office/drawing/2014/main" id="{BAE95395-7E81-3521-BD53-D7D3F32C34C4}"/>
                </a:ext>
                <a:ext uri="{C183D7F6-B498-43B3-948B-1728B52AA6E4}">
                  <adec:decorative xmlns:adec="http://schemas.microsoft.com/office/drawing/2017/decorative" val="0"/>
                </a:ext>
              </a:extLst>
            </p:cNvPr>
            <p:cNvSpPr txBox="1"/>
            <p:nvPr/>
          </p:nvSpPr>
          <p:spPr>
            <a:xfrm>
              <a:off x="5105455" y="3626228"/>
              <a:ext cx="1985196"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lang="en-US" sz="1200">
                  <a:ln w="0"/>
                  <a:solidFill>
                    <a:srgbClr val="FFFFFF"/>
                  </a:solidFill>
                  <a:latin typeface="Segoe UI"/>
                  <a:cs typeface="Segoe UI Semibold" panose="020B0702040204020203" pitchFamily="34" charset="0"/>
                </a:rPr>
                <a:t>E.g., </a:t>
              </a: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Web app with custom domain, TLS certificates, and integrated authentication</a:t>
              </a:r>
            </a:p>
          </p:txBody>
        </p:sp>
        <p:grpSp>
          <p:nvGrpSpPr>
            <p:cNvPr id="139" name="Group 138">
              <a:extLst>
                <a:ext uri="{FF2B5EF4-FFF2-40B4-BE49-F238E27FC236}">
                  <a16:creationId xmlns:a16="http://schemas.microsoft.com/office/drawing/2014/main" id="{A95129DF-47AF-70F1-DBC9-2CFD28B0E837}"/>
                </a:ext>
              </a:extLst>
            </p:cNvPr>
            <p:cNvGrpSpPr/>
            <p:nvPr/>
          </p:nvGrpSpPr>
          <p:grpSpPr>
            <a:xfrm>
              <a:off x="2741370" y="2243466"/>
              <a:ext cx="1800520" cy="1166264"/>
              <a:chOff x="7551980" y="2405658"/>
              <a:chExt cx="1800520" cy="1166264"/>
            </a:xfrm>
          </p:grpSpPr>
          <p:sp>
            <p:nvSpPr>
              <p:cNvPr id="140" name="Rectangle 139">
                <a:extLst>
                  <a:ext uri="{FF2B5EF4-FFF2-40B4-BE49-F238E27FC236}">
                    <a16:creationId xmlns:a16="http://schemas.microsoft.com/office/drawing/2014/main" id="{CA933586-9A66-0B45-D726-DEC633F21E32}"/>
                  </a:ext>
                </a:extLst>
              </p:cNvPr>
              <p:cNvSpPr/>
              <p:nvPr/>
            </p:nvSpPr>
            <p:spPr bwMode="auto">
              <a:xfrm>
                <a:off x="8004493" y="2684073"/>
                <a:ext cx="826292" cy="22271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HTTP TRAFFIC</a:t>
                </a:r>
              </a:p>
            </p:txBody>
          </p:sp>
          <p:grpSp>
            <p:nvGrpSpPr>
              <p:cNvPr id="141" name="Group 140">
                <a:extLst>
                  <a:ext uri="{FF2B5EF4-FFF2-40B4-BE49-F238E27FC236}">
                    <a16:creationId xmlns:a16="http://schemas.microsoft.com/office/drawing/2014/main" id="{AACD9FDE-EE41-6C5E-97D0-F96FEA90B30E}"/>
                  </a:ext>
                </a:extLst>
              </p:cNvPr>
              <p:cNvGrpSpPr/>
              <p:nvPr/>
            </p:nvGrpSpPr>
            <p:grpSpPr>
              <a:xfrm>
                <a:off x="8192401" y="2405658"/>
                <a:ext cx="480002" cy="293146"/>
                <a:chOff x="1586554" y="2678222"/>
                <a:chExt cx="547784" cy="334542"/>
              </a:xfrm>
            </p:grpSpPr>
            <p:sp>
              <p:nvSpPr>
                <p:cNvPr id="156" name="Rectangle 5">
                  <a:extLst>
                    <a:ext uri="{FF2B5EF4-FFF2-40B4-BE49-F238E27FC236}">
                      <a16:creationId xmlns:a16="http://schemas.microsoft.com/office/drawing/2014/main" id="{7AF9CF11-0787-6CC7-2ACE-D427F263FC7B}"/>
                    </a:ext>
                  </a:extLst>
                </p:cNvPr>
                <p:cNvSpPr>
                  <a:spLocks noChangeArrowheads="1"/>
                </p:cNvSpPr>
                <p:nvPr/>
              </p:nvSpPr>
              <p:spPr bwMode="auto">
                <a:xfrm>
                  <a:off x="1640315" y="2694555"/>
                  <a:ext cx="441714" cy="28333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57" name="Freeform 12">
                  <a:extLst>
                    <a:ext uri="{FF2B5EF4-FFF2-40B4-BE49-F238E27FC236}">
                      <a16:creationId xmlns:a16="http://schemas.microsoft.com/office/drawing/2014/main" id="{24BF9E54-E7B0-1594-863A-B20432CA9FF2}"/>
                    </a:ext>
                  </a:extLst>
                </p:cNvPr>
                <p:cNvSpPr>
                  <a:spLocks noEditPoints="1"/>
                </p:cNvSpPr>
                <p:nvPr/>
              </p:nvSpPr>
              <p:spPr bwMode="auto">
                <a:xfrm>
                  <a:off x="1629919" y="2678222"/>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58" name="Freeform 15">
                  <a:extLst>
                    <a:ext uri="{FF2B5EF4-FFF2-40B4-BE49-F238E27FC236}">
                      <a16:creationId xmlns:a16="http://schemas.microsoft.com/office/drawing/2014/main" id="{7AB4A030-1444-B239-CDB8-62C3810D37FE}"/>
                    </a:ext>
                  </a:extLst>
                </p:cNvPr>
                <p:cNvSpPr>
                  <a:spLocks/>
                </p:cNvSpPr>
                <p:nvPr/>
              </p:nvSpPr>
              <p:spPr bwMode="auto">
                <a:xfrm>
                  <a:off x="1586554" y="3001140"/>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41B1E2B1-569C-B61D-090D-898251DF4BC6}"/>
                  </a:ext>
                </a:extLst>
              </p:cNvPr>
              <p:cNvGrpSpPr/>
              <p:nvPr/>
            </p:nvGrpSpPr>
            <p:grpSpPr>
              <a:xfrm>
                <a:off x="8484472" y="3307469"/>
                <a:ext cx="868028" cy="264453"/>
                <a:chOff x="2132008" y="3696341"/>
                <a:chExt cx="990605" cy="301798"/>
              </a:xfrm>
            </p:grpSpPr>
            <p:sp>
              <p:nvSpPr>
                <p:cNvPr id="153" name="Rectangle: Rounded Corners 152">
                  <a:extLst>
                    <a:ext uri="{FF2B5EF4-FFF2-40B4-BE49-F238E27FC236}">
                      <a16:creationId xmlns:a16="http://schemas.microsoft.com/office/drawing/2014/main" id="{162EAD42-D1A4-A13E-1F04-73DA63C1A28D}"/>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4" name="Rectangle: Rounded Corners 153">
                  <a:extLst>
                    <a:ext uri="{FF2B5EF4-FFF2-40B4-BE49-F238E27FC236}">
                      <a16:creationId xmlns:a16="http://schemas.microsoft.com/office/drawing/2014/main" id="{955628E0-F366-34FF-9495-A127BBC54CAF}"/>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5" name="Rectangle: Rounded Corners 154">
                  <a:extLst>
                    <a:ext uri="{FF2B5EF4-FFF2-40B4-BE49-F238E27FC236}">
                      <a16:creationId xmlns:a16="http://schemas.microsoft.com/office/drawing/2014/main" id="{04734D08-7134-D2A2-4138-5433E674CEFA}"/>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REVISION 2</a:t>
                  </a:r>
                </a:p>
              </p:txBody>
            </p:sp>
          </p:grpSp>
          <p:grpSp>
            <p:nvGrpSpPr>
              <p:cNvPr id="143" name="Group 142">
                <a:extLst>
                  <a:ext uri="{FF2B5EF4-FFF2-40B4-BE49-F238E27FC236}">
                    <a16:creationId xmlns:a16="http://schemas.microsoft.com/office/drawing/2014/main" id="{0759CEF4-4415-F659-439F-EF4380FC5E71}"/>
                  </a:ext>
                </a:extLst>
              </p:cNvPr>
              <p:cNvGrpSpPr/>
              <p:nvPr/>
            </p:nvGrpSpPr>
            <p:grpSpPr>
              <a:xfrm>
                <a:off x="7551980" y="3307316"/>
                <a:ext cx="868028" cy="264453"/>
                <a:chOff x="2132008" y="3696341"/>
                <a:chExt cx="990605" cy="301798"/>
              </a:xfrm>
            </p:grpSpPr>
            <p:sp>
              <p:nvSpPr>
                <p:cNvPr id="150" name="Rectangle: Rounded Corners 149">
                  <a:extLst>
                    <a:ext uri="{FF2B5EF4-FFF2-40B4-BE49-F238E27FC236}">
                      <a16:creationId xmlns:a16="http://schemas.microsoft.com/office/drawing/2014/main" id="{ABB07C65-4896-96DA-F2B8-1960D4FC272C}"/>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1" name="Rectangle: Rounded Corners 150">
                  <a:extLst>
                    <a:ext uri="{FF2B5EF4-FFF2-40B4-BE49-F238E27FC236}">
                      <a16:creationId xmlns:a16="http://schemas.microsoft.com/office/drawing/2014/main" id="{B27819BF-0B93-FE35-A5D6-12FEA88DCE36}"/>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5CDBFCFC-2BB1-27B4-AE5D-6C4CEF1CB7DF}"/>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REVISION 1</a:t>
                  </a:r>
                </a:p>
              </p:txBody>
            </p:sp>
          </p:grpSp>
          <p:cxnSp>
            <p:nvCxnSpPr>
              <p:cNvPr id="144" name="Connector: Curved 143">
                <a:extLst>
                  <a:ext uri="{FF2B5EF4-FFF2-40B4-BE49-F238E27FC236}">
                    <a16:creationId xmlns:a16="http://schemas.microsoft.com/office/drawing/2014/main" id="{FF572456-A70B-024A-1152-53ADEB73B759}"/>
                  </a:ext>
                </a:extLst>
              </p:cNvPr>
              <p:cNvCxnSpPr>
                <a:cxnSpLocks/>
                <a:stCxn id="140" idx="2"/>
                <a:endCxn id="155" idx="0"/>
              </p:cNvCxnSpPr>
              <p:nvPr/>
            </p:nvCxnSpPr>
            <p:spPr>
              <a:xfrm rot="16200000" flipH="1">
                <a:off x="8478155" y="2846274"/>
                <a:ext cx="400679" cy="521710"/>
              </a:xfrm>
              <a:prstGeom prst="curvedConnector3">
                <a:avLst>
                  <a:gd name="adj1" fmla="val 50000"/>
                </a:avLst>
              </a:prstGeom>
              <a:noFill/>
              <a:ln w="9525" cap="flat" cmpd="sng" algn="ctr">
                <a:solidFill>
                  <a:srgbClr val="FFFFFF"/>
                </a:solidFill>
                <a:prstDash val="solid"/>
                <a:headEnd type="none" w="lg" len="med"/>
                <a:tailEnd type="triangle"/>
              </a:ln>
              <a:effectLst/>
            </p:spPr>
          </p:cxnSp>
          <p:cxnSp>
            <p:nvCxnSpPr>
              <p:cNvPr id="145" name="Connector: Curved 144">
                <a:extLst>
                  <a:ext uri="{FF2B5EF4-FFF2-40B4-BE49-F238E27FC236}">
                    <a16:creationId xmlns:a16="http://schemas.microsoft.com/office/drawing/2014/main" id="{D05811A9-C29E-7A0B-8A2E-B6003C867FBC}"/>
                  </a:ext>
                </a:extLst>
              </p:cNvPr>
              <p:cNvCxnSpPr>
                <a:cxnSpLocks/>
                <a:stCxn id="140" idx="2"/>
                <a:endCxn id="152" idx="0"/>
              </p:cNvCxnSpPr>
              <p:nvPr/>
            </p:nvCxnSpPr>
            <p:spPr>
              <a:xfrm rot="5400000">
                <a:off x="8011985" y="2901662"/>
                <a:ext cx="400526" cy="410782"/>
              </a:xfrm>
              <a:prstGeom prst="curvedConnector3">
                <a:avLst>
                  <a:gd name="adj1" fmla="val 50000"/>
                </a:avLst>
              </a:prstGeom>
              <a:noFill/>
              <a:ln w="9525" cap="flat" cmpd="sng" algn="ctr">
                <a:solidFill>
                  <a:srgbClr val="FFFFFF"/>
                </a:solidFill>
                <a:prstDash val="solid"/>
                <a:headEnd type="none" w="lg" len="med"/>
                <a:tailEnd type="triangle"/>
              </a:ln>
              <a:effectLst/>
            </p:spPr>
          </p:cxnSp>
          <p:sp>
            <p:nvSpPr>
              <p:cNvPr id="147" name="Rectangle 146">
                <a:extLst>
                  <a:ext uri="{FF2B5EF4-FFF2-40B4-BE49-F238E27FC236}">
                    <a16:creationId xmlns:a16="http://schemas.microsoft.com/office/drawing/2014/main" id="{88A3FAE5-92E2-040E-6410-50680FF3E208}"/>
                  </a:ext>
                </a:extLst>
              </p:cNvPr>
              <p:cNvSpPr/>
              <p:nvPr/>
            </p:nvSpPr>
            <p:spPr bwMode="auto">
              <a:xfrm>
                <a:off x="7974377" y="3069962"/>
                <a:ext cx="191723" cy="97811"/>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80%</a:t>
                </a:r>
              </a:p>
            </p:txBody>
          </p:sp>
          <p:sp>
            <p:nvSpPr>
              <p:cNvPr id="148" name="Rectangle 147">
                <a:extLst>
                  <a:ext uri="{FF2B5EF4-FFF2-40B4-BE49-F238E27FC236}">
                    <a16:creationId xmlns:a16="http://schemas.microsoft.com/office/drawing/2014/main" id="{EC424707-30FB-762A-F83D-E2D50AFDFE06}"/>
                  </a:ext>
                </a:extLst>
              </p:cNvPr>
              <p:cNvSpPr/>
              <p:nvPr/>
            </p:nvSpPr>
            <p:spPr bwMode="auto">
              <a:xfrm>
                <a:off x="8746367" y="3070340"/>
                <a:ext cx="211281" cy="9650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20%</a:t>
                </a:r>
              </a:p>
            </p:txBody>
          </p:sp>
        </p:grpSp>
        <p:grpSp>
          <p:nvGrpSpPr>
            <p:cNvPr id="159" name="Group 158" descr="Background processing icon">
              <a:extLst>
                <a:ext uri="{FF2B5EF4-FFF2-40B4-BE49-F238E27FC236}">
                  <a16:creationId xmlns:a16="http://schemas.microsoft.com/office/drawing/2014/main" id="{235A24AE-25B9-92EA-B58D-96C867F91D4E}"/>
                </a:ext>
              </a:extLst>
            </p:cNvPr>
            <p:cNvGrpSpPr/>
            <p:nvPr/>
          </p:nvGrpSpPr>
          <p:grpSpPr>
            <a:xfrm>
              <a:off x="10312079" y="2384582"/>
              <a:ext cx="848111" cy="845508"/>
              <a:chOff x="4332831" y="2768745"/>
              <a:chExt cx="703763" cy="701604"/>
            </a:xfrm>
          </p:grpSpPr>
          <p:grpSp>
            <p:nvGrpSpPr>
              <p:cNvPr id="160" name="storage 1" descr="storage">
                <a:extLst>
                  <a:ext uri="{FF2B5EF4-FFF2-40B4-BE49-F238E27FC236}">
                    <a16:creationId xmlns:a16="http://schemas.microsoft.com/office/drawing/2014/main" id="{BD7E81D5-7D98-EC22-1A9F-8E9FCF2E690A}"/>
                  </a:ext>
                </a:extLst>
              </p:cNvPr>
              <p:cNvGrpSpPr/>
              <p:nvPr/>
            </p:nvGrpSpPr>
            <p:grpSpPr>
              <a:xfrm>
                <a:off x="4529017" y="2950195"/>
                <a:ext cx="311390" cy="338725"/>
                <a:chOff x="4501240" y="2176494"/>
                <a:chExt cx="344605" cy="374856"/>
              </a:xfrm>
            </p:grpSpPr>
            <p:sp>
              <p:nvSpPr>
                <p:cNvPr id="166" name="Freeform 5">
                  <a:extLst>
                    <a:ext uri="{FF2B5EF4-FFF2-40B4-BE49-F238E27FC236}">
                      <a16:creationId xmlns:a16="http://schemas.microsoft.com/office/drawing/2014/main" id="{5A1DA557-B12C-F52C-9DB2-66975375F27D}"/>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DC234072-FC05-F70E-B0F4-687681F23954}"/>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8" name="Freeform 7">
                  <a:extLst>
                    <a:ext uri="{FF2B5EF4-FFF2-40B4-BE49-F238E27FC236}">
                      <a16:creationId xmlns:a16="http://schemas.microsoft.com/office/drawing/2014/main" id="{3D575D87-D08E-421C-AB73-6A8ECB63D24D}"/>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9" name="Freeform 8">
                  <a:extLst>
                    <a:ext uri="{FF2B5EF4-FFF2-40B4-BE49-F238E27FC236}">
                      <a16:creationId xmlns:a16="http://schemas.microsoft.com/office/drawing/2014/main" id="{E61F3355-91EF-F31E-8E75-CAD1CA61A862}"/>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A45BC2BC-3492-B731-2B47-F932105AFEF0}"/>
                  </a:ext>
                </a:extLst>
              </p:cNvPr>
              <p:cNvGrpSpPr/>
              <p:nvPr/>
            </p:nvGrpSpPr>
            <p:grpSpPr>
              <a:xfrm>
                <a:off x="4332831" y="2768745"/>
                <a:ext cx="703763" cy="701604"/>
                <a:chOff x="5736725" y="2946025"/>
                <a:chExt cx="429626" cy="428308"/>
              </a:xfrm>
            </p:grpSpPr>
            <p:sp>
              <p:nvSpPr>
                <p:cNvPr id="162" name="AutoShape 167">
                  <a:extLst>
                    <a:ext uri="{FF2B5EF4-FFF2-40B4-BE49-F238E27FC236}">
                      <a16:creationId xmlns:a16="http://schemas.microsoft.com/office/drawing/2014/main" id="{E73C23D4-9D19-EFF5-3B3B-A03B2D04BF02}"/>
                    </a:ext>
                  </a:extLst>
                </p:cNvPr>
                <p:cNvSpPr>
                  <a:spLocks noChangeAspect="1" noChangeArrowheads="1" noTextEdit="1"/>
                </p:cNvSpPr>
                <p:nvPr/>
              </p:nvSpPr>
              <p:spPr bwMode="auto">
                <a:xfrm>
                  <a:off x="5736725" y="2946025"/>
                  <a:ext cx="429626" cy="42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3" name="Freeform 169">
                  <a:extLst>
                    <a:ext uri="{FF2B5EF4-FFF2-40B4-BE49-F238E27FC236}">
                      <a16:creationId xmlns:a16="http://schemas.microsoft.com/office/drawing/2014/main" id="{4F5DEC60-510E-F3B8-85AC-94EA11D77691}"/>
                    </a:ext>
                  </a:extLst>
                </p:cNvPr>
                <p:cNvSpPr>
                  <a:spLocks/>
                </p:cNvSpPr>
                <p:nvPr/>
              </p:nvSpPr>
              <p:spPr bwMode="auto">
                <a:xfrm>
                  <a:off x="6034564" y="3014554"/>
                  <a:ext cx="131787" cy="34396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4" name="Freeform 170">
                  <a:extLst>
                    <a:ext uri="{FF2B5EF4-FFF2-40B4-BE49-F238E27FC236}">
                      <a16:creationId xmlns:a16="http://schemas.microsoft.com/office/drawing/2014/main" id="{5960F4AB-39C8-6F14-0DDF-9964330C73BB}"/>
                    </a:ext>
                  </a:extLst>
                </p:cNvPr>
                <p:cNvSpPr>
                  <a:spLocks/>
                </p:cNvSpPr>
                <p:nvPr/>
              </p:nvSpPr>
              <p:spPr bwMode="auto">
                <a:xfrm>
                  <a:off x="5736725" y="3206963"/>
                  <a:ext cx="270164" cy="167370"/>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5" name="Freeform 171">
                  <a:extLst>
                    <a:ext uri="{FF2B5EF4-FFF2-40B4-BE49-F238E27FC236}">
                      <a16:creationId xmlns:a16="http://schemas.microsoft.com/office/drawing/2014/main" id="{B215A0E6-7C3B-C264-78D9-B6413152DA66}"/>
                    </a:ext>
                  </a:extLst>
                </p:cNvPr>
                <p:cNvSpPr>
                  <a:spLocks/>
                </p:cNvSpPr>
                <p:nvPr/>
              </p:nvSpPr>
              <p:spPr bwMode="auto">
                <a:xfrm>
                  <a:off x="5745950" y="2948661"/>
                  <a:ext cx="320243" cy="21217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90" name="Group 189">
              <a:extLst>
                <a:ext uri="{FF2B5EF4-FFF2-40B4-BE49-F238E27FC236}">
                  <a16:creationId xmlns:a16="http://schemas.microsoft.com/office/drawing/2014/main" id="{08FD6DCA-C554-1EFC-30AE-0D021B9F88A5}"/>
                </a:ext>
              </a:extLst>
            </p:cNvPr>
            <p:cNvGrpSpPr/>
            <p:nvPr/>
          </p:nvGrpSpPr>
          <p:grpSpPr>
            <a:xfrm>
              <a:off x="503739" y="2429156"/>
              <a:ext cx="1762688" cy="739149"/>
              <a:chOff x="546742" y="2584855"/>
              <a:chExt cx="1516914" cy="795680"/>
            </a:xfrm>
          </p:grpSpPr>
          <p:cxnSp>
            <p:nvCxnSpPr>
              <p:cNvPr id="191" name="Straight Connector 190">
                <a:extLst>
                  <a:ext uri="{FF2B5EF4-FFF2-40B4-BE49-F238E27FC236}">
                    <a16:creationId xmlns:a16="http://schemas.microsoft.com/office/drawing/2014/main" id="{AB02A842-C697-4ED8-FAF7-3A702E7A2801}"/>
                  </a:ext>
                </a:extLst>
              </p:cNvPr>
              <p:cNvCxnSpPr>
                <a:cxnSpLocks/>
                <a:stCxn id="200" idx="3"/>
                <a:endCxn id="203" idx="2"/>
              </p:cNvCxnSpPr>
              <p:nvPr/>
            </p:nvCxnSpPr>
            <p:spPr>
              <a:xfrm flipV="1">
                <a:off x="1606734" y="2832230"/>
                <a:ext cx="92950" cy="444616"/>
              </a:xfrm>
              <a:prstGeom prst="line">
                <a:avLst/>
              </a:prstGeom>
              <a:noFill/>
              <a:ln w="9525" cap="rnd" cmpd="sng" algn="ctr">
                <a:solidFill>
                  <a:srgbClr val="FFFFFF"/>
                </a:solidFill>
                <a:prstDash val="sysDash"/>
                <a:headEnd type="none" w="lg" len="med"/>
                <a:tailEnd type="none" w="lg" len="med"/>
              </a:ln>
              <a:effectLst/>
            </p:spPr>
          </p:cxnSp>
          <p:cxnSp>
            <p:nvCxnSpPr>
              <p:cNvPr id="192" name="Straight Connector 191">
                <a:extLst>
                  <a:ext uri="{FF2B5EF4-FFF2-40B4-BE49-F238E27FC236}">
                    <a16:creationId xmlns:a16="http://schemas.microsoft.com/office/drawing/2014/main" id="{C6DAAE84-F510-9231-5E1F-D1D5C23C3F30}"/>
                  </a:ext>
                </a:extLst>
              </p:cNvPr>
              <p:cNvCxnSpPr>
                <a:cxnSpLocks/>
                <a:stCxn id="197" idx="3"/>
                <a:endCxn id="203" idx="1"/>
              </p:cNvCxnSpPr>
              <p:nvPr/>
            </p:nvCxnSpPr>
            <p:spPr>
              <a:xfrm>
                <a:off x="1207915" y="2727410"/>
                <a:ext cx="161187" cy="1131"/>
              </a:xfrm>
              <a:prstGeom prst="line">
                <a:avLst/>
              </a:prstGeom>
              <a:noFill/>
              <a:ln w="9525" cap="rnd" cmpd="sng" algn="ctr">
                <a:solidFill>
                  <a:srgbClr val="FFFFFF"/>
                </a:solidFill>
                <a:prstDash val="sysDash"/>
                <a:headEnd type="none" w="lg" len="med"/>
                <a:tailEnd type="none" w="lg" len="med"/>
              </a:ln>
              <a:effectLst/>
            </p:spPr>
          </p:cxnSp>
          <p:grpSp>
            <p:nvGrpSpPr>
              <p:cNvPr id="193" name="Group 192">
                <a:extLst>
                  <a:ext uri="{FF2B5EF4-FFF2-40B4-BE49-F238E27FC236}">
                    <a16:creationId xmlns:a16="http://schemas.microsoft.com/office/drawing/2014/main" id="{BA097B58-050E-91D7-7A08-96362758F1AE}"/>
                  </a:ext>
                </a:extLst>
              </p:cNvPr>
              <p:cNvGrpSpPr/>
              <p:nvPr/>
            </p:nvGrpSpPr>
            <p:grpSpPr>
              <a:xfrm>
                <a:off x="1369098" y="2586006"/>
                <a:ext cx="694558" cy="246237"/>
                <a:chOff x="2132008" y="3696345"/>
                <a:chExt cx="990603" cy="301794"/>
              </a:xfrm>
            </p:grpSpPr>
            <p:sp>
              <p:nvSpPr>
                <p:cNvPr id="203" name="Rectangle: Rounded Corners 202">
                  <a:extLst>
                    <a:ext uri="{FF2B5EF4-FFF2-40B4-BE49-F238E27FC236}">
                      <a16:creationId xmlns:a16="http://schemas.microsoft.com/office/drawing/2014/main" id="{125DF386-77D8-59A7-A68A-DA5A6323BF30}"/>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4" name="Rectangle: Rounded Corners 203">
                  <a:extLst>
                    <a:ext uri="{FF2B5EF4-FFF2-40B4-BE49-F238E27FC236}">
                      <a16:creationId xmlns:a16="http://schemas.microsoft.com/office/drawing/2014/main" id="{6B205B97-2CF6-96DE-36F0-DFB0D67FA265}"/>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5" name="Rectangle: Rounded Corners 204">
                  <a:extLst>
                    <a:ext uri="{FF2B5EF4-FFF2-40B4-BE49-F238E27FC236}">
                      <a16:creationId xmlns:a16="http://schemas.microsoft.com/office/drawing/2014/main" id="{B8792B3A-72BA-EE99-0C41-359C515E0B67}"/>
                    </a:ext>
                  </a:extLst>
                </p:cNvPr>
                <p:cNvSpPr/>
                <p:nvPr/>
              </p:nvSpPr>
              <p:spPr bwMode="auto">
                <a:xfrm>
                  <a:off x="2179636" y="3696345"/>
                  <a:ext cx="942975" cy="254169"/>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B</a:t>
                  </a:r>
                </a:p>
              </p:txBody>
            </p:sp>
          </p:grpSp>
          <p:grpSp>
            <p:nvGrpSpPr>
              <p:cNvPr id="194" name="Group 193">
                <a:extLst>
                  <a:ext uri="{FF2B5EF4-FFF2-40B4-BE49-F238E27FC236}">
                    <a16:creationId xmlns:a16="http://schemas.microsoft.com/office/drawing/2014/main" id="{FB9D3C24-912F-1BF3-E94C-0E8D43E705A5}"/>
                  </a:ext>
                </a:extLst>
              </p:cNvPr>
              <p:cNvGrpSpPr/>
              <p:nvPr/>
            </p:nvGrpSpPr>
            <p:grpSpPr>
              <a:xfrm>
                <a:off x="945570" y="3134295"/>
                <a:ext cx="694559" cy="246240"/>
                <a:chOff x="9890631" y="3365296"/>
                <a:chExt cx="903865" cy="275372"/>
              </a:xfrm>
            </p:grpSpPr>
            <p:sp>
              <p:nvSpPr>
                <p:cNvPr id="200" name="Rectangle: Rounded Corners 199">
                  <a:extLst>
                    <a:ext uri="{FF2B5EF4-FFF2-40B4-BE49-F238E27FC236}">
                      <a16:creationId xmlns:a16="http://schemas.microsoft.com/office/drawing/2014/main" id="{7D4A52AE-9B2A-4F87-94E2-3B9EB95C511C}"/>
                    </a:ext>
                  </a:extLst>
                </p:cNvPr>
                <p:cNvSpPr/>
                <p:nvPr/>
              </p:nvSpPr>
              <p:spPr bwMode="auto">
                <a:xfrm>
                  <a:off x="9890631" y="340875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1" name="Rectangle: Rounded Corners 200">
                  <a:extLst>
                    <a:ext uri="{FF2B5EF4-FFF2-40B4-BE49-F238E27FC236}">
                      <a16:creationId xmlns:a16="http://schemas.microsoft.com/office/drawing/2014/main" id="{BE2FF4F8-B004-BBAF-E34F-5561F509428A}"/>
                    </a:ext>
                  </a:extLst>
                </p:cNvPr>
                <p:cNvSpPr/>
                <p:nvPr/>
              </p:nvSpPr>
              <p:spPr bwMode="auto">
                <a:xfrm>
                  <a:off x="9912361" y="338702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2" name="Rectangle: Rounded Corners 201">
                  <a:extLst>
                    <a:ext uri="{FF2B5EF4-FFF2-40B4-BE49-F238E27FC236}">
                      <a16:creationId xmlns:a16="http://schemas.microsoft.com/office/drawing/2014/main" id="{84A42B7D-7CD0-E971-0674-AA1A3C545F28}"/>
                    </a:ext>
                  </a:extLst>
                </p:cNvPr>
                <p:cNvSpPr/>
                <p:nvPr/>
              </p:nvSpPr>
              <p:spPr bwMode="auto">
                <a:xfrm>
                  <a:off x="9934090" y="3365296"/>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C</a:t>
                  </a:r>
                </a:p>
              </p:txBody>
            </p:sp>
          </p:grpSp>
          <p:grpSp>
            <p:nvGrpSpPr>
              <p:cNvPr id="195" name="Group 194">
                <a:extLst>
                  <a:ext uri="{FF2B5EF4-FFF2-40B4-BE49-F238E27FC236}">
                    <a16:creationId xmlns:a16="http://schemas.microsoft.com/office/drawing/2014/main" id="{C7697E3E-9E0C-208F-2987-090390286C48}"/>
                  </a:ext>
                </a:extLst>
              </p:cNvPr>
              <p:cNvGrpSpPr/>
              <p:nvPr/>
            </p:nvGrpSpPr>
            <p:grpSpPr>
              <a:xfrm>
                <a:off x="546742" y="2584855"/>
                <a:ext cx="694557" cy="246240"/>
                <a:chOff x="9114337" y="2750856"/>
                <a:chExt cx="903864" cy="275372"/>
              </a:xfrm>
            </p:grpSpPr>
            <p:sp>
              <p:nvSpPr>
                <p:cNvPr id="197" name="Rectangle: Rounded Corners 196">
                  <a:extLst>
                    <a:ext uri="{FF2B5EF4-FFF2-40B4-BE49-F238E27FC236}">
                      <a16:creationId xmlns:a16="http://schemas.microsoft.com/office/drawing/2014/main" id="{3B7E4DD8-9A53-B878-B721-2FDD300D390F}"/>
                    </a:ext>
                  </a:extLst>
                </p:cNvPr>
                <p:cNvSpPr/>
                <p:nvPr/>
              </p:nvSpPr>
              <p:spPr bwMode="auto">
                <a:xfrm>
                  <a:off x="9114337" y="279431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8" name="Rectangle: Rounded Corners 197">
                  <a:extLst>
                    <a:ext uri="{FF2B5EF4-FFF2-40B4-BE49-F238E27FC236}">
                      <a16:creationId xmlns:a16="http://schemas.microsoft.com/office/drawing/2014/main" id="{7B3CAB35-C9FB-F690-317D-1D6E08200935}"/>
                    </a:ext>
                  </a:extLst>
                </p:cNvPr>
                <p:cNvSpPr/>
                <p:nvPr/>
              </p:nvSpPr>
              <p:spPr bwMode="auto">
                <a:xfrm>
                  <a:off x="9136067" y="277258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9" name="Rectangle: Rounded Corners 198">
                  <a:extLst>
                    <a:ext uri="{FF2B5EF4-FFF2-40B4-BE49-F238E27FC236}">
                      <a16:creationId xmlns:a16="http://schemas.microsoft.com/office/drawing/2014/main" id="{38BF5A34-C180-B372-2BA2-42E13B404083}"/>
                    </a:ext>
                  </a:extLst>
                </p:cNvPr>
                <p:cNvSpPr/>
                <p:nvPr/>
              </p:nvSpPr>
              <p:spPr bwMode="auto">
                <a:xfrm>
                  <a:off x="9157796" y="2750856"/>
                  <a:ext cx="860405"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A</a:t>
                  </a:r>
                </a:p>
              </p:txBody>
            </p:sp>
          </p:grpSp>
          <p:cxnSp>
            <p:nvCxnSpPr>
              <p:cNvPr id="196" name="Straight Connector 195">
                <a:extLst>
                  <a:ext uri="{FF2B5EF4-FFF2-40B4-BE49-F238E27FC236}">
                    <a16:creationId xmlns:a16="http://schemas.microsoft.com/office/drawing/2014/main" id="{9C2A1758-133D-7F1E-A64E-6E2D1556754E}"/>
                  </a:ext>
                </a:extLst>
              </p:cNvPr>
              <p:cNvCxnSpPr>
                <a:cxnSpLocks/>
                <a:stCxn id="200" idx="1"/>
                <a:endCxn id="197" idx="2"/>
              </p:cNvCxnSpPr>
              <p:nvPr/>
            </p:nvCxnSpPr>
            <p:spPr>
              <a:xfrm flipH="1" flipV="1">
                <a:off x="877334" y="2831099"/>
                <a:ext cx="68236" cy="445747"/>
              </a:xfrm>
              <a:prstGeom prst="line">
                <a:avLst/>
              </a:prstGeom>
              <a:noFill/>
              <a:ln w="9525" cap="rnd" cmpd="sng" algn="ctr">
                <a:solidFill>
                  <a:srgbClr val="FFFFFF"/>
                </a:solidFill>
                <a:prstDash val="sysDash"/>
                <a:headEnd type="none" w="lg" len="med"/>
                <a:tailEnd type="none" w="lg" len="med"/>
              </a:ln>
              <a:effectLst/>
            </p:spPr>
          </p:cxnSp>
        </p:grpSp>
        <p:grpSp>
          <p:nvGrpSpPr>
            <p:cNvPr id="206" name="Group 205">
              <a:extLst>
                <a:ext uri="{FF2B5EF4-FFF2-40B4-BE49-F238E27FC236}">
                  <a16:creationId xmlns:a16="http://schemas.microsoft.com/office/drawing/2014/main" id="{633B38C0-825A-1BB0-B4A0-BD35174B199A}"/>
                </a:ext>
              </a:extLst>
            </p:cNvPr>
            <p:cNvGrpSpPr/>
            <p:nvPr/>
          </p:nvGrpSpPr>
          <p:grpSpPr>
            <a:xfrm>
              <a:off x="5734443" y="2523259"/>
              <a:ext cx="706438" cy="554344"/>
              <a:chOff x="5737225" y="2773056"/>
              <a:chExt cx="706438" cy="554344"/>
            </a:xfrm>
          </p:grpSpPr>
          <p:sp>
            <p:nvSpPr>
              <p:cNvPr id="207" name="AutoShape 3">
                <a:extLst>
                  <a:ext uri="{FF2B5EF4-FFF2-40B4-BE49-F238E27FC236}">
                    <a16:creationId xmlns:a16="http://schemas.microsoft.com/office/drawing/2014/main" id="{47D4C213-8619-EA72-D792-515C405F3A43}"/>
                  </a:ext>
                </a:extLst>
              </p:cNvPr>
              <p:cNvSpPr>
                <a:spLocks noChangeAspect="1" noChangeArrowheads="1" noTextEdit="1"/>
              </p:cNvSpPr>
              <p:nvPr/>
            </p:nvSpPr>
            <p:spPr bwMode="auto">
              <a:xfrm>
                <a:off x="5737225" y="2795588"/>
                <a:ext cx="7064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8" name="Rectangle 207">
                <a:extLst>
                  <a:ext uri="{FF2B5EF4-FFF2-40B4-BE49-F238E27FC236}">
                    <a16:creationId xmlns:a16="http://schemas.microsoft.com/office/drawing/2014/main" id="{49ADFC48-583A-93A1-C81E-8CC2979BB6EC}"/>
                  </a:ext>
                </a:extLst>
              </p:cNvPr>
              <p:cNvSpPr>
                <a:spLocks noChangeArrowheads="1"/>
              </p:cNvSpPr>
              <p:nvPr/>
            </p:nvSpPr>
            <p:spPr bwMode="auto">
              <a:xfrm>
                <a:off x="5737225" y="2773056"/>
                <a:ext cx="706438" cy="666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9" name="Rectangle 208">
                <a:extLst>
                  <a:ext uri="{FF2B5EF4-FFF2-40B4-BE49-F238E27FC236}">
                    <a16:creationId xmlns:a16="http://schemas.microsoft.com/office/drawing/2014/main" id="{0825661F-F3F4-D066-1F79-E9033D2AAE53}"/>
                  </a:ext>
                </a:extLst>
              </p:cNvPr>
              <p:cNvSpPr>
                <a:spLocks noChangeArrowheads="1"/>
              </p:cNvSpPr>
              <p:nvPr/>
            </p:nvSpPr>
            <p:spPr bwMode="auto">
              <a:xfrm>
                <a:off x="5737225" y="2862263"/>
                <a:ext cx="706438" cy="4651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0" name="Oval 209">
                <a:extLst>
                  <a:ext uri="{FF2B5EF4-FFF2-40B4-BE49-F238E27FC236}">
                    <a16:creationId xmlns:a16="http://schemas.microsoft.com/office/drawing/2014/main" id="{10702C2A-462F-CB3E-15E7-F770AD08F1F5}"/>
                  </a:ext>
                </a:extLst>
              </p:cNvPr>
              <p:cNvSpPr>
                <a:spLocks noChangeArrowheads="1"/>
              </p:cNvSpPr>
              <p:nvPr/>
            </p:nvSpPr>
            <p:spPr bwMode="auto">
              <a:xfrm>
                <a:off x="5759450"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1" name="Oval 210">
                <a:extLst>
                  <a:ext uri="{FF2B5EF4-FFF2-40B4-BE49-F238E27FC236}">
                    <a16:creationId xmlns:a16="http://schemas.microsoft.com/office/drawing/2014/main" id="{AAB2FD24-69FC-BBE7-25B3-0BAC56B9794B}"/>
                  </a:ext>
                </a:extLst>
              </p:cNvPr>
              <p:cNvSpPr>
                <a:spLocks noChangeArrowheads="1"/>
              </p:cNvSpPr>
              <p:nvPr/>
            </p:nvSpPr>
            <p:spPr bwMode="auto">
              <a:xfrm>
                <a:off x="5792788"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2" name="Oval 211">
                <a:extLst>
                  <a:ext uri="{FF2B5EF4-FFF2-40B4-BE49-F238E27FC236}">
                    <a16:creationId xmlns:a16="http://schemas.microsoft.com/office/drawing/2014/main" id="{9CBD595F-9E22-0F7A-D027-F8CF990806E0}"/>
                  </a:ext>
                </a:extLst>
              </p:cNvPr>
              <p:cNvSpPr>
                <a:spLocks noChangeArrowheads="1"/>
              </p:cNvSpPr>
              <p:nvPr/>
            </p:nvSpPr>
            <p:spPr bwMode="auto">
              <a:xfrm>
                <a:off x="5826125"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3" name="Freeform 10">
                <a:extLst>
                  <a:ext uri="{FF2B5EF4-FFF2-40B4-BE49-F238E27FC236}">
                    <a16:creationId xmlns:a16="http://schemas.microsoft.com/office/drawing/2014/main" id="{68AF0F27-670C-874B-8896-7D7C5A0F35E3}"/>
                  </a:ext>
                </a:extLst>
              </p:cNvPr>
              <p:cNvSpPr>
                <a:spLocks/>
              </p:cNvSpPr>
              <p:nvPr/>
            </p:nvSpPr>
            <p:spPr bwMode="auto">
              <a:xfrm>
                <a:off x="6186488" y="3071813"/>
                <a:ext cx="101600" cy="101600"/>
              </a:xfrm>
              <a:custGeom>
                <a:avLst/>
                <a:gdLst>
                  <a:gd name="T0" fmla="*/ 49 w 64"/>
                  <a:gd name="T1" fmla="*/ 0 h 64"/>
                  <a:gd name="T2" fmla="*/ 64 w 64"/>
                  <a:gd name="T3" fmla="*/ 15 h 64"/>
                  <a:gd name="T4" fmla="*/ 15 w 64"/>
                  <a:gd name="T5" fmla="*/ 64 h 64"/>
                  <a:gd name="T6" fmla="*/ 0 w 64"/>
                  <a:gd name="T7" fmla="*/ 49 h 64"/>
                  <a:gd name="T8" fmla="*/ 49 w 64"/>
                  <a:gd name="T9" fmla="*/ 0 h 64"/>
                </a:gdLst>
                <a:ahLst/>
                <a:cxnLst>
                  <a:cxn ang="0">
                    <a:pos x="T0" y="T1"/>
                  </a:cxn>
                  <a:cxn ang="0">
                    <a:pos x="T2" y="T3"/>
                  </a:cxn>
                  <a:cxn ang="0">
                    <a:pos x="T4" y="T5"/>
                  </a:cxn>
                  <a:cxn ang="0">
                    <a:pos x="T6" y="T7"/>
                  </a:cxn>
                  <a:cxn ang="0">
                    <a:pos x="T8" y="T9"/>
                  </a:cxn>
                </a:cxnLst>
                <a:rect l="0" t="0" r="r" b="b"/>
                <a:pathLst>
                  <a:path w="64" h="64">
                    <a:moveTo>
                      <a:pt x="49" y="0"/>
                    </a:moveTo>
                    <a:lnTo>
                      <a:pt x="64" y="15"/>
                    </a:lnTo>
                    <a:lnTo>
                      <a:pt x="15" y="64"/>
                    </a:lnTo>
                    <a:lnTo>
                      <a:pt x="0" y="49"/>
                    </a:ln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4" name="Freeform 11">
                <a:extLst>
                  <a:ext uri="{FF2B5EF4-FFF2-40B4-BE49-F238E27FC236}">
                    <a16:creationId xmlns:a16="http://schemas.microsoft.com/office/drawing/2014/main" id="{9CE70A25-957A-C8E7-E3B9-92CB18C9C3A2}"/>
                  </a:ext>
                </a:extLst>
              </p:cNvPr>
              <p:cNvSpPr>
                <a:spLocks/>
              </p:cNvSpPr>
              <p:nvPr/>
            </p:nvSpPr>
            <p:spPr bwMode="auto">
              <a:xfrm>
                <a:off x="6186488" y="3016250"/>
                <a:ext cx="101600" cy="103187"/>
              </a:xfrm>
              <a:custGeom>
                <a:avLst/>
                <a:gdLst>
                  <a:gd name="T0" fmla="*/ 64 w 64"/>
                  <a:gd name="T1" fmla="*/ 50 h 65"/>
                  <a:gd name="T2" fmla="*/ 49 w 64"/>
                  <a:gd name="T3" fmla="*/ 65 h 65"/>
                  <a:gd name="T4" fmla="*/ 0 w 64"/>
                  <a:gd name="T5" fmla="*/ 15 h 65"/>
                  <a:gd name="T6" fmla="*/ 15 w 64"/>
                  <a:gd name="T7" fmla="*/ 0 h 65"/>
                  <a:gd name="T8" fmla="*/ 64 w 64"/>
                  <a:gd name="T9" fmla="*/ 50 h 65"/>
                </a:gdLst>
                <a:ahLst/>
                <a:cxnLst>
                  <a:cxn ang="0">
                    <a:pos x="T0" y="T1"/>
                  </a:cxn>
                  <a:cxn ang="0">
                    <a:pos x="T2" y="T3"/>
                  </a:cxn>
                  <a:cxn ang="0">
                    <a:pos x="T4" y="T5"/>
                  </a:cxn>
                  <a:cxn ang="0">
                    <a:pos x="T6" y="T7"/>
                  </a:cxn>
                  <a:cxn ang="0">
                    <a:pos x="T8" y="T9"/>
                  </a:cxn>
                </a:cxnLst>
                <a:rect l="0" t="0" r="r" b="b"/>
                <a:pathLst>
                  <a:path w="64" h="65">
                    <a:moveTo>
                      <a:pt x="64" y="50"/>
                    </a:moveTo>
                    <a:lnTo>
                      <a:pt x="49" y="65"/>
                    </a:lnTo>
                    <a:lnTo>
                      <a:pt x="0" y="15"/>
                    </a:lnTo>
                    <a:lnTo>
                      <a:pt x="15" y="0"/>
                    </a:lnTo>
                    <a:lnTo>
                      <a:pt x="64" y="5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5" name="Freeform 12">
                <a:extLst>
                  <a:ext uri="{FF2B5EF4-FFF2-40B4-BE49-F238E27FC236}">
                    <a16:creationId xmlns:a16="http://schemas.microsoft.com/office/drawing/2014/main" id="{552C7E76-9DC7-BCF1-100C-8141F86A51B6}"/>
                  </a:ext>
                </a:extLst>
              </p:cNvPr>
              <p:cNvSpPr>
                <a:spLocks/>
              </p:cNvSpPr>
              <p:nvPr/>
            </p:nvSpPr>
            <p:spPr bwMode="auto">
              <a:xfrm>
                <a:off x="5891213" y="3071813"/>
                <a:ext cx="101600" cy="101600"/>
              </a:xfrm>
              <a:custGeom>
                <a:avLst/>
                <a:gdLst>
                  <a:gd name="T0" fmla="*/ 15 w 64"/>
                  <a:gd name="T1" fmla="*/ 0 h 64"/>
                  <a:gd name="T2" fmla="*/ 0 w 64"/>
                  <a:gd name="T3" fmla="*/ 15 h 64"/>
                  <a:gd name="T4" fmla="*/ 49 w 64"/>
                  <a:gd name="T5" fmla="*/ 64 h 64"/>
                  <a:gd name="T6" fmla="*/ 64 w 64"/>
                  <a:gd name="T7" fmla="*/ 49 h 64"/>
                  <a:gd name="T8" fmla="*/ 15 w 64"/>
                  <a:gd name="T9" fmla="*/ 0 h 64"/>
                </a:gdLst>
                <a:ahLst/>
                <a:cxnLst>
                  <a:cxn ang="0">
                    <a:pos x="T0" y="T1"/>
                  </a:cxn>
                  <a:cxn ang="0">
                    <a:pos x="T2" y="T3"/>
                  </a:cxn>
                  <a:cxn ang="0">
                    <a:pos x="T4" y="T5"/>
                  </a:cxn>
                  <a:cxn ang="0">
                    <a:pos x="T6" y="T7"/>
                  </a:cxn>
                  <a:cxn ang="0">
                    <a:pos x="T8" y="T9"/>
                  </a:cxn>
                </a:cxnLst>
                <a:rect l="0" t="0" r="r" b="b"/>
                <a:pathLst>
                  <a:path w="64" h="64">
                    <a:moveTo>
                      <a:pt x="15" y="0"/>
                    </a:moveTo>
                    <a:lnTo>
                      <a:pt x="0" y="15"/>
                    </a:lnTo>
                    <a:lnTo>
                      <a:pt x="49" y="64"/>
                    </a:lnTo>
                    <a:lnTo>
                      <a:pt x="64" y="49"/>
                    </a:lnTo>
                    <a:lnTo>
                      <a:pt x="1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6" name="Freeform 13">
                <a:extLst>
                  <a:ext uri="{FF2B5EF4-FFF2-40B4-BE49-F238E27FC236}">
                    <a16:creationId xmlns:a16="http://schemas.microsoft.com/office/drawing/2014/main" id="{10F31AAC-531F-1DF2-DE24-87F4F5056DEC}"/>
                  </a:ext>
                </a:extLst>
              </p:cNvPr>
              <p:cNvSpPr>
                <a:spLocks/>
              </p:cNvSpPr>
              <p:nvPr/>
            </p:nvSpPr>
            <p:spPr bwMode="auto">
              <a:xfrm>
                <a:off x="5891213" y="3017838"/>
                <a:ext cx="101600" cy="101600"/>
              </a:xfrm>
              <a:custGeom>
                <a:avLst/>
                <a:gdLst>
                  <a:gd name="T0" fmla="*/ 0 w 64"/>
                  <a:gd name="T1" fmla="*/ 49 h 64"/>
                  <a:gd name="T2" fmla="*/ 15 w 64"/>
                  <a:gd name="T3" fmla="*/ 64 h 64"/>
                  <a:gd name="T4" fmla="*/ 64 w 64"/>
                  <a:gd name="T5" fmla="*/ 14 h 64"/>
                  <a:gd name="T6" fmla="*/ 49 w 64"/>
                  <a:gd name="T7" fmla="*/ 0 h 64"/>
                  <a:gd name="T8" fmla="*/ 0 w 64"/>
                  <a:gd name="T9" fmla="*/ 49 h 64"/>
                </a:gdLst>
                <a:ahLst/>
                <a:cxnLst>
                  <a:cxn ang="0">
                    <a:pos x="T0" y="T1"/>
                  </a:cxn>
                  <a:cxn ang="0">
                    <a:pos x="T2" y="T3"/>
                  </a:cxn>
                  <a:cxn ang="0">
                    <a:pos x="T4" y="T5"/>
                  </a:cxn>
                  <a:cxn ang="0">
                    <a:pos x="T6" y="T7"/>
                  </a:cxn>
                  <a:cxn ang="0">
                    <a:pos x="T8" y="T9"/>
                  </a:cxn>
                </a:cxnLst>
                <a:rect l="0" t="0" r="r" b="b"/>
                <a:pathLst>
                  <a:path w="64" h="64">
                    <a:moveTo>
                      <a:pt x="0" y="49"/>
                    </a:moveTo>
                    <a:lnTo>
                      <a:pt x="15" y="64"/>
                    </a:lnTo>
                    <a:lnTo>
                      <a:pt x="64" y="14"/>
                    </a:lnTo>
                    <a:lnTo>
                      <a:pt x="49"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7" name="Rectangle 14">
                <a:extLst>
                  <a:ext uri="{FF2B5EF4-FFF2-40B4-BE49-F238E27FC236}">
                    <a16:creationId xmlns:a16="http://schemas.microsoft.com/office/drawing/2014/main" id="{1471571A-EFCF-51E5-A301-9183796DA608}"/>
                  </a:ext>
                </a:extLst>
              </p:cNvPr>
              <p:cNvSpPr>
                <a:spLocks noChangeArrowheads="1"/>
              </p:cNvSpPr>
              <p:nvPr/>
            </p:nvSpPr>
            <p:spPr bwMode="auto">
              <a:xfrm>
                <a:off x="6057900" y="3062288"/>
                <a:ext cx="65088" cy="6508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08" name="TextBox 107">
              <a:extLst>
                <a:ext uri="{FF2B5EF4-FFF2-40B4-BE49-F238E27FC236}">
                  <a16:creationId xmlns:a16="http://schemas.microsoft.com/office/drawing/2014/main" id="{7C89FB21-DFA4-B775-E63E-ADDFB4D00C26}"/>
                </a:ext>
                <a:ext uri="{C183D7F6-B498-43B3-948B-1728B52AA6E4}">
                  <adec:decorative xmlns:adec="http://schemas.microsoft.com/office/drawing/2017/decorative" val="0"/>
                </a:ext>
              </a:extLst>
            </p:cNvPr>
            <p:cNvSpPr txBox="1"/>
            <p:nvPr/>
          </p:nvSpPr>
          <p:spPr>
            <a:xfrm>
              <a:off x="7553444" y="3629874"/>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Queue reader app that processes messages as they arrive in a queue</a:t>
              </a:r>
            </a:p>
          </p:txBody>
        </p:sp>
        <p:grpSp>
          <p:nvGrpSpPr>
            <p:cNvPr id="115" name="Group 114" descr="Event driven processing icon">
              <a:extLst>
                <a:ext uri="{FF2B5EF4-FFF2-40B4-BE49-F238E27FC236}">
                  <a16:creationId xmlns:a16="http://schemas.microsoft.com/office/drawing/2014/main" id="{37DD9F14-A141-4D6F-BFDB-B909E8C35A80}"/>
                </a:ext>
              </a:extLst>
            </p:cNvPr>
            <p:cNvGrpSpPr/>
            <p:nvPr/>
          </p:nvGrpSpPr>
          <p:grpSpPr>
            <a:xfrm>
              <a:off x="7719650" y="2574366"/>
              <a:ext cx="1168194" cy="498599"/>
              <a:chOff x="6546773" y="3469636"/>
              <a:chExt cx="946960" cy="404174"/>
            </a:xfrm>
          </p:grpSpPr>
          <p:grpSp>
            <p:nvGrpSpPr>
              <p:cNvPr id="116" name="Group 115">
                <a:extLst>
                  <a:ext uri="{FF2B5EF4-FFF2-40B4-BE49-F238E27FC236}">
                    <a16:creationId xmlns:a16="http://schemas.microsoft.com/office/drawing/2014/main" id="{247AB5A0-D284-3725-A8B3-4052B4FAF46F}"/>
                  </a:ext>
                </a:extLst>
              </p:cNvPr>
              <p:cNvGrpSpPr/>
              <p:nvPr/>
            </p:nvGrpSpPr>
            <p:grpSpPr>
              <a:xfrm>
                <a:off x="6817083" y="3469636"/>
                <a:ext cx="676650" cy="404174"/>
                <a:chOff x="6500738" y="3086864"/>
                <a:chExt cx="1231455" cy="735566"/>
              </a:xfrm>
            </p:grpSpPr>
            <p:grpSp>
              <p:nvGrpSpPr>
                <p:cNvPr id="120" name="Group 119">
                  <a:extLst>
                    <a:ext uri="{FF2B5EF4-FFF2-40B4-BE49-F238E27FC236}">
                      <a16:creationId xmlns:a16="http://schemas.microsoft.com/office/drawing/2014/main" id="{FC6EAC51-2711-6832-16A9-4261136D526F}"/>
                    </a:ext>
                  </a:extLst>
                </p:cNvPr>
                <p:cNvGrpSpPr/>
                <p:nvPr/>
              </p:nvGrpSpPr>
              <p:grpSpPr>
                <a:xfrm>
                  <a:off x="6500738" y="3335331"/>
                  <a:ext cx="573956" cy="424063"/>
                  <a:chOff x="6500738" y="3335331"/>
                  <a:chExt cx="573956" cy="424063"/>
                </a:xfrm>
              </p:grpSpPr>
              <p:sp>
                <p:nvSpPr>
                  <p:cNvPr id="137" name="Rectangle: Rounded Corners 136">
                    <a:extLst>
                      <a:ext uri="{FF2B5EF4-FFF2-40B4-BE49-F238E27FC236}">
                        <a16:creationId xmlns:a16="http://schemas.microsoft.com/office/drawing/2014/main" id="{4FB38ECC-B326-8D87-A4D6-DC4160BB1A51}"/>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46" name="Group 145">
                    <a:extLst>
                      <a:ext uri="{FF2B5EF4-FFF2-40B4-BE49-F238E27FC236}">
                        <a16:creationId xmlns:a16="http://schemas.microsoft.com/office/drawing/2014/main" id="{D2CD49B5-7CB3-62B4-7296-AFED3FE5146C}"/>
                      </a:ext>
                    </a:extLst>
                  </p:cNvPr>
                  <p:cNvGrpSpPr/>
                  <p:nvPr/>
                </p:nvGrpSpPr>
                <p:grpSpPr>
                  <a:xfrm>
                    <a:off x="6532401" y="3368766"/>
                    <a:ext cx="510630" cy="357186"/>
                    <a:chOff x="7103042" y="2849806"/>
                    <a:chExt cx="1247775" cy="872822"/>
                  </a:xfrm>
                </p:grpSpPr>
                <p:sp>
                  <p:nvSpPr>
                    <p:cNvPr id="149" name="Freeform: Shape 148">
                      <a:extLst>
                        <a:ext uri="{FF2B5EF4-FFF2-40B4-BE49-F238E27FC236}">
                          <a16:creationId xmlns:a16="http://schemas.microsoft.com/office/drawing/2014/main" id="{983A9400-015B-D860-5AC9-BD555667AC75}"/>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BEC45296-3E29-5451-6DA3-8EA832B58A9A}"/>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1" name="Group 120">
                  <a:extLst>
                    <a:ext uri="{FF2B5EF4-FFF2-40B4-BE49-F238E27FC236}">
                      <a16:creationId xmlns:a16="http://schemas.microsoft.com/office/drawing/2014/main" id="{4759953D-FA91-589F-693E-EFE3D054211A}"/>
                    </a:ext>
                  </a:extLst>
                </p:cNvPr>
                <p:cNvGrpSpPr/>
                <p:nvPr/>
              </p:nvGrpSpPr>
              <p:grpSpPr>
                <a:xfrm>
                  <a:off x="6855428" y="3086864"/>
                  <a:ext cx="573956" cy="424063"/>
                  <a:chOff x="6500738" y="3335331"/>
                  <a:chExt cx="573956" cy="424063"/>
                </a:xfrm>
              </p:grpSpPr>
              <p:sp>
                <p:nvSpPr>
                  <p:cNvPr id="131" name="Rectangle: Rounded Corners 130">
                    <a:extLst>
                      <a:ext uri="{FF2B5EF4-FFF2-40B4-BE49-F238E27FC236}">
                        <a16:creationId xmlns:a16="http://schemas.microsoft.com/office/drawing/2014/main" id="{9F222A17-E482-339E-9594-96053FE6999A}"/>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32" name="Group 131">
                    <a:extLst>
                      <a:ext uri="{FF2B5EF4-FFF2-40B4-BE49-F238E27FC236}">
                        <a16:creationId xmlns:a16="http://schemas.microsoft.com/office/drawing/2014/main" id="{D181863F-B8F1-37E0-9DE3-FD55FEEF2080}"/>
                      </a:ext>
                    </a:extLst>
                  </p:cNvPr>
                  <p:cNvGrpSpPr/>
                  <p:nvPr/>
                </p:nvGrpSpPr>
                <p:grpSpPr>
                  <a:xfrm>
                    <a:off x="6532401" y="3368766"/>
                    <a:ext cx="510630" cy="357186"/>
                    <a:chOff x="7103042" y="2849806"/>
                    <a:chExt cx="1247775" cy="872822"/>
                  </a:xfrm>
                </p:grpSpPr>
                <p:sp>
                  <p:nvSpPr>
                    <p:cNvPr id="135" name="Freeform: Shape 134">
                      <a:extLst>
                        <a:ext uri="{FF2B5EF4-FFF2-40B4-BE49-F238E27FC236}">
                          <a16:creationId xmlns:a16="http://schemas.microsoft.com/office/drawing/2014/main" id="{9754D8DD-FF5C-0B4C-D356-21F32F399A57}"/>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95A2AED2-01B1-DC5E-7BC6-FBDFE2AEF284}"/>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5" name="Group 124">
                  <a:extLst>
                    <a:ext uri="{FF2B5EF4-FFF2-40B4-BE49-F238E27FC236}">
                      <a16:creationId xmlns:a16="http://schemas.microsoft.com/office/drawing/2014/main" id="{4ABEDE7A-F255-E1CD-7050-9ABB83791A16}"/>
                    </a:ext>
                  </a:extLst>
                </p:cNvPr>
                <p:cNvGrpSpPr/>
                <p:nvPr/>
              </p:nvGrpSpPr>
              <p:grpSpPr>
                <a:xfrm>
                  <a:off x="7158237" y="3398367"/>
                  <a:ext cx="573956" cy="424063"/>
                  <a:chOff x="6500738" y="3335331"/>
                  <a:chExt cx="573956" cy="424063"/>
                </a:xfrm>
              </p:grpSpPr>
              <p:sp>
                <p:nvSpPr>
                  <p:cNvPr id="126" name="Rectangle: Rounded Corners 125">
                    <a:extLst>
                      <a:ext uri="{FF2B5EF4-FFF2-40B4-BE49-F238E27FC236}">
                        <a16:creationId xmlns:a16="http://schemas.microsoft.com/office/drawing/2014/main" id="{3148A430-58AA-E063-ECF8-D3FC156E2682}"/>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27" name="Group 126">
                    <a:extLst>
                      <a:ext uri="{FF2B5EF4-FFF2-40B4-BE49-F238E27FC236}">
                        <a16:creationId xmlns:a16="http://schemas.microsoft.com/office/drawing/2014/main" id="{57BFFF70-55E9-14E1-5873-A3398D9A0353}"/>
                      </a:ext>
                    </a:extLst>
                  </p:cNvPr>
                  <p:cNvGrpSpPr/>
                  <p:nvPr/>
                </p:nvGrpSpPr>
                <p:grpSpPr>
                  <a:xfrm>
                    <a:off x="6532401" y="3368766"/>
                    <a:ext cx="510630" cy="357186"/>
                    <a:chOff x="7103042" y="2849806"/>
                    <a:chExt cx="1247775" cy="872822"/>
                  </a:xfrm>
                </p:grpSpPr>
                <p:sp>
                  <p:nvSpPr>
                    <p:cNvPr id="128" name="Freeform: Shape 127">
                      <a:extLst>
                        <a:ext uri="{FF2B5EF4-FFF2-40B4-BE49-F238E27FC236}">
                          <a16:creationId xmlns:a16="http://schemas.microsoft.com/office/drawing/2014/main" id="{1297053C-9601-06AB-DA94-C4B56AC62F5B}"/>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8C866E6B-13B8-770C-577C-7722A3F2497C}"/>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117" name="Group 116">
                <a:extLst>
                  <a:ext uri="{FF2B5EF4-FFF2-40B4-BE49-F238E27FC236}">
                    <a16:creationId xmlns:a16="http://schemas.microsoft.com/office/drawing/2014/main" id="{9CB5874A-B6BA-852E-9CF5-660CAE4510B8}"/>
                  </a:ext>
                </a:extLst>
              </p:cNvPr>
              <p:cNvGrpSpPr/>
              <p:nvPr/>
            </p:nvGrpSpPr>
            <p:grpSpPr>
              <a:xfrm>
                <a:off x="6546773" y="3719680"/>
                <a:ext cx="226795" cy="83110"/>
                <a:chOff x="6546773" y="3719680"/>
                <a:chExt cx="226795" cy="83110"/>
              </a:xfrm>
            </p:grpSpPr>
            <p:sp>
              <p:nvSpPr>
                <p:cNvPr id="118" name="Freeform 15">
                  <a:extLst>
                    <a:ext uri="{FF2B5EF4-FFF2-40B4-BE49-F238E27FC236}">
                      <a16:creationId xmlns:a16="http://schemas.microsoft.com/office/drawing/2014/main" id="{A2540FA1-34C6-377F-C12C-503928D182EB}"/>
                    </a:ext>
                  </a:extLst>
                </p:cNvPr>
                <p:cNvSpPr>
                  <a:spLocks/>
                </p:cNvSpPr>
                <p:nvPr/>
              </p:nvSpPr>
              <p:spPr bwMode="auto">
                <a:xfrm>
                  <a:off x="6663692" y="3719680"/>
                  <a:ext cx="109876" cy="7043"/>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19" name="Freeform 16">
                  <a:extLst>
                    <a:ext uri="{FF2B5EF4-FFF2-40B4-BE49-F238E27FC236}">
                      <a16:creationId xmlns:a16="http://schemas.microsoft.com/office/drawing/2014/main" id="{89905A22-0CA4-8044-9FA1-703B64485C92}"/>
                    </a:ext>
                  </a:extLst>
                </p:cNvPr>
                <p:cNvSpPr>
                  <a:spLocks/>
                </p:cNvSpPr>
                <p:nvPr/>
              </p:nvSpPr>
              <p:spPr bwMode="auto">
                <a:xfrm>
                  <a:off x="6546773" y="3795747"/>
                  <a:ext cx="219752" cy="7043"/>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3816957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5E-6 -4.81481E-6 L -2.5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200"/>
                                  </p:stCondLst>
                                  <p:childTnLst>
                                    <p:animMotion origin="layout" path="M 3.54167E-6 -3.33333E-6 L 3.54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par>
                                <p:cTn id="18" presetID="42" presetClass="path" presetSubtype="0" decel="100000" fill="hold" grpId="1" nodeType="withEffect">
                                  <p:stCondLst>
                                    <p:cond delay="400"/>
                                  </p:stCondLst>
                                  <p:childTnLst>
                                    <p:animMotion origin="layout" path="M -2.5E-6 -4.81481E-6 L -2.5E-6 0.03542 " pathEditMode="relative" rAng="0" ptsTypes="AA">
                                      <p:cBhvr>
                                        <p:cTn id="19" dur="700" spd="-100000" fill="hold"/>
                                        <p:tgtEl>
                                          <p:spTgt spid="100"/>
                                        </p:tgtEl>
                                        <p:attrNameLst>
                                          <p:attrName>ppt_x</p:attrName>
                                          <p:attrName>ppt_y</p:attrName>
                                        </p:attrNameLst>
                                      </p:cBhvr>
                                      <p:rCtr x="0" y="1759"/>
                                    </p:animMotion>
                                  </p:childTnLst>
                                </p:cTn>
                              </p:par>
                              <p:par>
                                <p:cTn id="20" presetID="10" presetClass="entr" presetSubtype="0" fill="hold" nodeType="withEffect">
                                  <p:stCondLst>
                                    <p:cond delay="6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600"/>
                                  </p:stCondLst>
                                  <p:childTnLst>
                                    <p:animMotion origin="layout" path="M -2.5E-6 -4.81481E-6 L -2.5E-6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0"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6B10A71-3C65-0E3A-A682-4F9E7B1491AB}"/>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53" name="Title 3">
            <a:extLst>
              <a:ext uri="{FF2B5EF4-FFF2-40B4-BE49-F238E27FC236}">
                <a16:creationId xmlns:a16="http://schemas.microsoft.com/office/drawing/2014/main" id="{937F07FF-7418-B611-713D-7A433CC5EE4C}"/>
              </a:ext>
            </a:extLst>
          </p:cNvPr>
          <p:cNvSpPr txBox="1">
            <a:spLocks/>
          </p:cNvSpPr>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i="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pc="-49" dirty="0">
                <a:solidFill>
                  <a:schemeClr val="bg1"/>
                </a:solidFill>
                <a:latin typeface="Segoe UI Semibold"/>
              </a:rPr>
              <a:t>Azure Container Apps</a:t>
            </a:r>
          </a:p>
        </p:txBody>
      </p:sp>
      <p:sp>
        <p:nvSpPr>
          <p:cNvPr id="54" name="Content Placeholder 3">
            <a:extLst>
              <a:ext uri="{FF2B5EF4-FFF2-40B4-BE49-F238E27FC236}">
                <a16:creationId xmlns:a16="http://schemas.microsoft.com/office/drawing/2014/main" id="{C145199B-21FC-C709-DC46-274B5D23E601}"/>
              </a:ext>
            </a:extLst>
          </p:cNvPr>
          <p:cNvSpPr txBox="1">
            <a:spLocks/>
          </p:cNvSpPr>
          <p:nvPr/>
        </p:nvSpPr>
        <p:spPr>
          <a:xfrm>
            <a:off x="596901" y="2573338"/>
            <a:ext cx="3468688"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176"/>
              </a:spcAft>
              <a:buClr>
                <a:srgbClr val="0F78D4"/>
              </a:buClr>
              <a:buSzTx/>
              <a:buFont typeface="Wingdings" panose="05000000000000000000" pitchFamily="2" charset="2"/>
              <a:buNone/>
              <a:defRPr/>
            </a:pPr>
            <a:r>
              <a:rPr lang="en-US" sz="2400" dirty="0">
                <a:solidFill>
                  <a:srgbClr val="FFFFFF"/>
                </a:solidFill>
                <a:latin typeface="Segoe UI"/>
              </a:rPr>
              <a:t>Overview — concepts and terminology</a:t>
            </a:r>
          </a:p>
        </p:txBody>
      </p:sp>
      <p:sp>
        <p:nvSpPr>
          <p:cNvPr id="55" name="Title 3">
            <a:extLst>
              <a:ext uri="{FF2B5EF4-FFF2-40B4-BE49-F238E27FC236}">
                <a16:creationId xmlns:a16="http://schemas.microsoft.com/office/drawing/2014/main" id="{C1CFEF25-4EC1-4DC7-DA7D-5E416DB6FC82}"/>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800" spc="-49">
                <a:solidFill>
                  <a:srgbClr val="FFFFFF"/>
                </a:solidFill>
                <a:latin typeface="Segoe UI"/>
              </a:rPr>
              <a:t>Container app 1</a:t>
            </a:r>
          </a:p>
        </p:txBody>
      </p:sp>
      <p:sp>
        <p:nvSpPr>
          <p:cNvPr id="56" name="Rectangle 55">
            <a:extLst>
              <a:ext uri="{FF2B5EF4-FFF2-40B4-BE49-F238E27FC236}">
                <a16:creationId xmlns:a16="http://schemas.microsoft.com/office/drawing/2014/main" id="{048BF730-6C3D-6EA0-D990-A92AB3334158}"/>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D0655318-CEB1-EE29-EE43-77ABA3F12E8C}"/>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Title 3">
            <a:extLst>
              <a:ext uri="{FF2B5EF4-FFF2-40B4-BE49-F238E27FC236}">
                <a16:creationId xmlns:a16="http://schemas.microsoft.com/office/drawing/2014/main" id="{FBB0B63D-08FC-29C0-5CCB-492646B869A8}"/>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600" spc="-49">
                <a:solidFill>
                  <a:srgbClr val="FFFFFF"/>
                </a:solidFill>
                <a:latin typeface="Segoe UI"/>
              </a:rPr>
              <a:t>Revision 1</a:t>
            </a:r>
          </a:p>
        </p:txBody>
      </p:sp>
      <p:sp>
        <p:nvSpPr>
          <p:cNvPr id="59" name="Rectangle 58">
            <a:extLst>
              <a:ext uri="{FF2B5EF4-FFF2-40B4-BE49-F238E27FC236}">
                <a16:creationId xmlns:a16="http://schemas.microsoft.com/office/drawing/2014/main" id="{0F84C937-1165-503D-86F4-69B4215A89F3}"/>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Title 3">
            <a:extLst>
              <a:ext uri="{FF2B5EF4-FFF2-40B4-BE49-F238E27FC236}">
                <a16:creationId xmlns:a16="http://schemas.microsoft.com/office/drawing/2014/main" id="{7D6AF52D-F72A-F79F-34E0-363898E9A892}"/>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600" spc="-49">
                <a:solidFill>
                  <a:srgbClr val="FFFFFF"/>
                </a:solidFill>
                <a:latin typeface="Segoe UI"/>
              </a:rPr>
              <a:t>Revision 2</a:t>
            </a:r>
          </a:p>
        </p:txBody>
      </p:sp>
      <p:sp>
        <p:nvSpPr>
          <p:cNvPr id="61" name="Rectangle 60">
            <a:extLst>
              <a:ext uri="{FF2B5EF4-FFF2-40B4-BE49-F238E27FC236}">
                <a16:creationId xmlns:a16="http://schemas.microsoft.com/office/drawing/2014/main" id="{6B5C87E4-F50F-6239-B909-13663BED9C62}"/>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2" name="Title 3">
            <a:extLst>
              <a:ext uri="{FF2B5EF4-FFF2-40B4-BE49-F238E27FC236}">
                <a16:creationId xmlns:a16="http://schemas.microsoft.com/office/drawing/2014/main" id="{C7CF70B5-C3C6-EDE9-3911-16FB97628006}"/>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400" spc="-49">
                <a:solidFill>
                  <a:srgbClr val="FFFFFF"/>
                </a:solidFill>
                <a:latin typeface="Segoe UI"/>
                <a:cs typeface="Segoe UI"/>
              </a:rPr>
              <a:t>Replica</a:t>
            </a:r>
            <a:endParaRPr>
              <a:solidFill>
                <a:srgbClr val="FFFFFF"/>
              </a:solidFill>
              <a:latin typeface="Segoe UI Semibold"/>
            </a:endParaRPr>
          </a:p>
        </p:txBody>
      </p:sp>
      <p:sp>
        <p:nvSpPr>
          <p:cNvPr id="63" name="Title 3">
            <a:extLst>
              <a:ext uri="{FF2B5EF4-FFF2-40B4-BE49-F238E27FC236}">
                <a16:creationId xmlns:a16="http://schemas.microsoft.com/office/drawing/2014/main" id="{8E1AE560-9891-86EA-4E8A-E873BF747F34}"/>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400" spc="-49">
                <a:solidFill>
                  <a:srgbClr val="FFFFFF"/>
                </a:solidFill>
                <a:latin typeface="Segoe UI"/>
                <a:cs typeface="Segoe UI"/>
              </a:rPr>
              <a:t>Replica</a:t>
            </a:r>
            <a:endParaRPr>
              <a:solidFill>
                <a:srgbClr val="FFFFFF"/>
              </a:solidFill>
              <a:latin typeface="Segoe UI Semibold"/>
            </a:endParaRPr>
          </a:p>
        </p:txBody>
      </p:sp>
      <p:sp>
        <p:nvSpPr>
          <p:cNvPr id="68" name="Title 3">
            <a:extLst>
              <a:ext uri="{FF2B5EF4-FFF2-40B4-BE49-F238E27FC236}">
                <a16:creationId xmlns:a16="http://schemas.microsoft.com/office/drawing/2014/main" id="{AC5F2BD8-2DCD-C7D3-792B-D6A17332242F}"/>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800" spc="-49">
                <a:solidFill>
                  <a:srgbClr val="FFFFFF"/>
                </a:solidFill>
                <a:latin typeface="Segoe UI"/>
              </a:rPr>
              <a:t>Container app 2</a:t>
            </a:r>
          </a:p>
        </p:txBody>
      </p:sp>
      <p:sp>
        <p:nvSpPr>
          <p:cNvPr id="69" name="Rectangle 68">
            <a:extLst>
              <a:ext uri="{FF2B5EF4-FFF2-40B4-BE49-F238E27FC236}">
                <a16:creationId xmlns:a16="http://schemas.microsoft.com/office/drawing/2014/main" id="{54632161-0C64-EB36-259F-DCC0F59FF0E4}"/>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BA8BB7A3-425E-D9CA-C024-0D2608E67713}"/>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1" name="Title 3">
            <a:extLst>
              <a:ext uri="{FF2B5EF4-FFF2-40B4-BE49-F238E27FC236}">
                <a16:creationId xmlns:a16="http://schemas.microsoft.com/office/drawing/2014/main" id="{D252A105-B3AF-A7B4-DE96-B21BF224FF2C}"/>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600" spc="-49">
                <a:solidFill>
                  <a:srgbClr val="FFFFFF"/>
                </a:solidFill>
                <a:latin typeface="Segoe UI"/>
              </a:rPr>
              <a:t>Revision 1</a:t>
            </a:r>
          </a:p>
        </p:txBody>
      </p:sp>
      <p:sp>
        <p:nvSpPr>
          <p:cNvPr id="72" name="Rectangle 71">
            <a:extLst>
              <a:ext uri="{FF2B5EF4-FFF2-40B4-BE49-F238E27FC236}">
                <a16:creationId xmlns:a16="http://schemas.microsoft.com/office/drawing/2014/main" id="{5B670CC5-59B8-728D-8FE6-2DCCFC8AC75B}"/>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3" name="Title 3">
            <a:extLst>
              <a:ext uri="{FF2B5EF4-FFF2-40B4-BE49-F238E27FC236}">
                <a16:creationId xmlns:a16="http://schemas.microsoft.com/office/drawing/2014/main" id="{D6A0F6E2-5865-2FD0-394E-1E8ADC4AF695}"/>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600" spc="-49">
                <a:solidFill>
                  <a:srgbClr val="FFFFFF"/>
                </a:solidFill>
                <a:latin typeface="Segoe UI"/>
              </a:rPr>
              <a:t>Revision 2</a:t>
            </a:r>
          </a:p>
        </p:txBody>
      </p:sp>
      <p:sp>
        <p:nvSpPr>
          <p:cNvPr id="74" name="Rectangle 73">
            <a:extLst>
              <a:ext uri="{FF2B5EF4-FFF2-40B4-BE49-F238E27FC236}">
                <a16:creationId xmlns:a16="http://schemas.microsoft.com/office/drawing/2014/main" id="{94D1C7F9-21DE-8B40-9301-22ACF1F12AF9}"/>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5" name="Title 3">
            <a:extLst>
              <a:ext uri="{FF2B5EF4-FFF2-40B4-BE49-F238E27FC236}">
                <a16:creationId xmlns:a16="http://schemas.microsoft.com/office/drawing/2014/main" id="{B2D038C3-532A-DF48-2680-BA2681E2ACA0}"/>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400" spc="-49">
                <a:solidFill>
                  <a:srgbClr val="FFFFFF"/>
                </a:solidFill>
                <a:latin typeface="Segoe UI"/>
                <a:cs typeface="Segoe UI"/>
              </a:rPr>
              <a:t>Replica</a:t>
            </a:r>
            <a:endParaRPr>
              <a:solidFill>
                <a:srgbClr val="FFFFFF"/>
              </a:solidFill>
              <a:latin typeface="Segoe UI Semibold"/>
            </a:endParaRPr>
          </a:p>
        </p:txBody>
      </p:sp>
      <p:sp>
        <p:nvSpPr>
          <p:cNvPr id="76" name="Rectangle 75">
            <a:extLst>
              <a:ext uri="{FF2B5EF4-FFF2-40B4-BE49-F238E27FC236}">
                <a16:creationId xmlns:a16="http://schemas.microsoft.com/office/drawing/2014/main" id="{C5E1252B-0032-1E19-F786-59B21E17CBE1}"/>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7" name="Title 3">
            <a:extLst>
              <a:ext uri="{FF2B5EF4-FFF2-40B4-BE49-F238E27FC236}">
                <a16:creationId xmlns:a16="http://schemas.microsoft.com/office/drawing/2014/main" id="{56B03896-8546-394F-5BC6-76B7E40D40F5}"/>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400" spc="-49">
                <a:solidFill>
                  <a:srgbClr val="FFFFFF"/>
                </a:solidFill>
                <a:latin typeface="Segoe UI"/>
                <a:cs typeface="Segoe UI"/>
              </a:rPr>
              <a:t>Replica</a:t>
            </a:r>
            <a:endParaRPr>
              <a:solidFill>
                <a:srgbClr val="FFFFFF"/>
              </a:solidFill>
              <a:latin typeface="Segoe UI Semibold"/>
            </a:endParaRPr>
          </a:p>
        </p:txBody>
      </p:sp>
      <p:sp>
        <p:nvSpPr>
          <p:cNvPr id="84" name="Title 3">
            <a:extLst>
              <a:ext uri="{FF2B5EF4-FFF2-40B4-BE49-F238E27FC236}">
                <a16:creationId xmlns:a16="http://schemas.microsoft.com/office/drawing/2014/main" id="{15E6E2D3-E46E-C104-4538-1008872710D8}"/>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2000" spc="-49">
                <a:solidFill>
                  <a:srgbClr val="FFFFFF"/>
                </a:solidFill>
                <a:latin typeface="Segoe UI"/>
              </a:rPr>
              <a:t>Environment </a:t>
            </a:r>
            <a:r>
              <a:rPr sz="1800" spc="-49">
                <a:solidFill>
                  <a:srgbClr val="FFFFFF"/>
                </a:solidFill>
                <a:latin typeface="Segoe UI"/>
              </a:rPr>
              <a:t>(virtual network boundary)</a:t>
            </a:r>
          </a:p>
        </p:txBody>
      </p:sp>
      <p:sp>
        <p:nvSpPr>
          <p:cNvPr id="85" name="Rectangle 84">
            <a:extLst>
              <a:ext uri="{FF2B5EF4-FFF2-40B4-BE49-F238E27FC236}">
                <a16:creationId xmlns:a16="http://schemas.microsoft.com/office/drawing/2014/main" id="{139860FC-8AA0-A7BF-FF60-A9AE73E20F1C}"/>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BF660007-424B-1791-8C08-6B0C9EC32E46}"/>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279B4CB6-D8B5-9742-7B10-DE1DFC059B1A}"/>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0" name="Title 3">
            <a:extLst>
              <a:ext uri="{FF2B5EF4-FFF2-40B4-BE49-F238E27FC236}">
                <a16:creationId xmlns:a16="http://schemas.microsoft.com/office/drawing/2014/main" id="{AB90C2C0-F4F5-1E22-0CC6-6908BE5FBF62}"/>
              </a:ext>
            </a:extLst>
          </p:cNvPr>
          <p:cNvSpPr txBox="1">
            <a:spLocks/>
          </p:cNvSpPr>
          <p:nvPr/>
        </p:nvSpPr>
        <p:spPr>
          <a:xfrm>
            <a:off x="6287915" y="2397628"/>
            <a:ext cx="62382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400" spc="-49">
                <a:solidFill>
                  <a:srgbClr val="FFFFFF"/>
                </a:solidFill>
                <a:latin typeface="Segoe UI"/>
                <a:cs typeface="Segoe UI"/>
              </a:rPr>
              <a:t>Replica</a:t>
            </a:r>
            <a:endParaRPr>
              <a:solidFill>
                <a:srgbClr val="FFFFFF"/>
              </a:solidFill>
              <a:latin typeface="Segoe UI Semibold"/>
            </a:endParaRPr>
          </a:p>
        </p:txBody>
      </p:sp>
      <p:sp>
        <p:nvSpPr>
          <p:cNvPr id="101" name="Title 3">
            <a:extLst>
              <a:ext uri="{FF2B5EF4-FFF2-40B4-BE49-F238E27FC236}">
                <a16:creationId xmlns:a16="http://schemas.microsoft.com/office/drawing/2014/main" id="{D0E25AA9-8B88-1B01-C210-BACE4E9AB0E4}"/>
              </a:ext>
            </a:extLst>
          </p:cNvPr>
          <p:cNvSpPr txBox="1">
            <a:spLocks/>
          </p:cNvSpPr>
          <p:nvPr/>
        </p:nvSpPr>
        <p:spPr>
          <a:xfrm>
            <a:off x="9813959" y="2403315"/>
            <a:ext cx="59069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400" spc="-49">
                <a:solidFill>
                  <a:srgbClr val="FFFFFF"/>
                </a:solidFill>
                <a:latin typeface="Segoe UI"/>
                <a:cs typeface="Segoe UI"/>
              </a:rPr>
              <a:t>Replica</a:t>
            </a:r>
            <a:endParaRPr>
              <a:solidFill>
                <a:srgbClr val="FFFFFF"/>
              </a:solidFill>
              <a:latin typeface="Segoe UI Semibold"/>
            </a:endParaRPr>
          </a:p>
        </p:txBody>
      </p:sp>
      <p:grpSp>
        <p:nvGrpSpPr>
          <p:cNvPr id="2" name="Group 1">
            <a:extLst>
              <a:ext uri="{FF2B5EF4-FFF2-40B4-BE49-F238E27FC236}">
                <a16:creationId xmlns:a16="http://schemas.microsoft.com/office/drawing/2014/main" id="{F5299B05-5FD8-6B9B-DF0D-8727F125471C}"/>
              </a:ext>
            </a:extLst>
          </p:cNvPr>
          <p:cNvGrpSpPr/>
          <p:nvPr/>
        </p:nvGrpSpPr>
        <p:grpSpPr>
          <a:xfrm>
            <a:off x="4931738" y="2953419"/>
            <a:ext cx="1073970" cy="327195"/>
            <a:chOff x="5488755" y="2895015"/>
            <a:chExt cx="1457381" cy="444005"/>
          </a:xfrm>
        </p:grpSpPr>
        <p:sp>
          <p:nvSpPr>
            <p:cNvPr id="3" name="Rectangle: Rounded Corners 2">
              <a:extLst>
                <a:ext uri="{FF2B5EF4-FFF2-40B4-BE49-F238E27FC236}">
                  <a16:creationId xmlns:a16="http://schemas.microsoft.com/office/drawing/2014/main" id="{C51AF24A-367B-9C6C-6B1A-E057F415A15C}"/>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B9386417-CE26-04A9-FA93-DFB0874910C6}"/>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6637A921-A9B5-6428-E0C6-C70EF8A1BC75}"/>
                </a:ext>
              </a:extLst>
            </p:cNvPr>
            <p:cNvSpPr/>
            <p:nvPr/>
          </p:nvSpPr>
          <p:spPr bwMode="auto">
            <a:xfrm>
              <a:off x="5558828" y="2895015"/>
              <a:ext cx="1387308" cy="37393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grpSp>
        <p:nvGrpSpPr>
          <p:cNvPr id="6" name="Group 5">
            <a:extLst>
              <a:ext uri="{FF2B5EF4-FFF2-40B4-BE49-F238E27FC236}">
                <a16:creationId xmlns:a16="http://schemas.microsoft.com/office/drawing/2014/main" id="{A543F119-1D05-AEE6-79BD-F4EB619EFDC8}"/>
              </a:ext>
            </a:extLst>
          </p:cNvPr>
          <p:cNvGrpSpPr/>
          <p:nvPr/>
        </p:nvGrpSpPr>
        <p:grpSpPr>
          <a:xfrm>
            <a:off x="6439929" y="2953419"/>
            <a:ext cx="1073970" cy="327195"/>
            <a:chOff x="5488755" y="2895015"/>
            <a:chExt cx="1457381" cy="444005"/>
          </a:xfrm>
        </p:grpSpPr>
        <p:sp>
          <p:nvSpPr>
            <p:cNvPr id="7" name="Rectangle: Rounded Corners 6">
              <a:extLst>
                <a:ext uri="{FF2B5EF4-FFF2-40B4-BE49-F238E27FC236}">
                  <a16:creationId xmlns:a16="http://schemas.microsoft.com/office/drawing/2014/main" id="{51A6A6C3-40AD-2D82-54C4-D9556260184D}"/>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05C2F45B-09A6-DC08-6F8B-3B832E6BDB13}"/>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3D683DF1-B6D0-6D87-6302-ACF0B8C8A942}"/>
                </a:ext>
              </a:extLst>
            </p:cNvPr>
            <p:cNvSpPr/>
            <p:nvPr/>
          </p:nvSpPr>
          <p:spPr bwMode="auto">
            <a:xfrm>
              <a:off x="5558828" y="2895015"/>
              <a:ext cx="1387308" cy="37393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grpSp>
        <p:nvGrpSpPr>
          <p:cNvPr id="10" name="Group 9">
            <a:extLst>
              <a:ext uri="{FF2B5EF4-FFF2-40B4-BE49-F238E27FC236}">
                <a16:creationId xmlns:a16="http://schemas.microsoft.com/office/drawing/2014/main" id="{AA6B2CF3-E96B-9044-4265-1EEC00C48267}"/>
              </a:ext>
            </a:extLst>
          </p:cNvPr>
          <p:cNvGrpSpPr/>
          <p:nvPr/>
        </p:nvGrpSpPr>
        <p:grpSpPr>
          <a:xfrm>
            <a:off x="8456172" y="2953419"/>
            <a:ext cx="1073970" cy="327195"/>
            <a:chOff x="5488755" y="2895015"/>
            <a:chExt cx="1457381" cy="444005"/>
          </a:xfrm>
        </p:grpSpPr>
        <p:sp>
          <p:nvSpPr>
            <p:cNvPr id="11" name="Rectangle: Rounded Corners 10">
              <a:extLst>
                <a:ext uri="{FF2B5EF4-FFF2-40B4-BE49-F238E27FC236}">
                  <a16:creationId xmlns:a16="http://schemas.microsoft.com/office/drawing/2014/main" id="{A1D7246D-7777-49BD-0821-00DF58DAF71B}"/>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4CE7B8D-EC11-0D91-2004-52328297E8E6}"/>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26CA401D-3853-8517-D99B-7D08CD9F8AFE}"/>
                </a:ext>
              </a:extLst>
            </p:cNvPr>
            <p:cNvSpPr/>
            <p:nvPr/>
          </p:nvSpPr>
          <p:spPr bwMode="auto">
            <a:xfrm>
              <a:off x="5558828" y="2895015"/>
              <a:ext cx="1387308" cy="37393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grpSp>
        <p:nvGrpSpPr>
          <p:cNvPr id="14" name="Group 13">
            <a:extLst>
              <a:ext uri="{FF2B5EF4-FFF2-40B4-BE49-F238E27FC236}">
                <a16:creationId xmlns:a16="http://schemas.microsoft.com/office/drawing/2014/main" id="{EA0E54F6-E67E-73FB-49ED-1C2DB578B337}"/>
              </a:ext>
            </a:extLst>
          </p:cNvPr>
          <p:cNvGrpSpPr/>
          <p:nvPr/>
        </p:nvGrpSpPr>
        <p:grpSpPr>
          <a:xfrm>
            <a:off x="9964363" y="2953419"/>
            <a:ext cx="1073970" cy="327195"/>
            <a:chOff x="5488755" y="2895015"/>
            <a:chExt cx="1457381" cy="444005"/>
          </a:xfrm>
        </p:grpSpPr>
        <p:sp>
          <p:nvSpPr>
            <p:cNvPr id="15" name="Rectangle: Rounded Corners 14">
              <a:extLst>
                <a:ext uri="{FF2B5EF4-FFF2-40B4-BE49-F238E27FC236}">
                  <a16:creationId xmlns:a16="http://schemas.microsoft.com/office/drawing/2014/main" id="{3ACE18A5-09A2-4F1A-94AA-0A09EC6138CF}"/>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97FD95BA-BBBC-D499-C52D-B4CC4B1810AA}"/>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970D8E6C-CA18-A782-F4AB-F4AFA7F4AE54}"/>
                </a:ext>
              </a:extLst>
            </p:cNvPr>
            <p:cNvSpPr/>
            <p:nvPr/>
          </p:nvSpPr>
          <p:spPr bwMode="auto">
            <a:xfrm>
              <a:off x="5558828" y="2895015"/>
              <a:ext cx="1387308" cy="37393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18" name="Rectangle: Rounded Corners 17">
            <a:extLst>
              <a:ext uri="{FF2B5EF4-FFF2-40B4-BE49-F238E27FC236}">
                <a16:creationId xmlns:a16="http://schemas.microsoft.com/office/drawing/2014/main" id="{4D5F1B22-206C-EABD-71F7-D60FDDD30F83}"/>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8E858D5C-DEB5-FFC2-40C2-7518C4B9809A}"/>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93BE4153-40BD-C714-CB3E-2B45353E8172}"/>
              </a:ext>
            </a:extLst>
          </p:cNvPr>
          <p:cNvSpPr/>
          <p:nvPr/>
        </p:nvSpPr>
        <p:spPr bwMode="auto">
          <a:xfrm>
            <a:off x="5558828" y="5261978"/>
            <a:ext cx="1387308" cy="373932"/>
          </a:xfrm>
          <a:prstGeom prst="round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21" name="Rectangle: Rounded Corners 20">
            <a:extLst>
              <a:ext uri="{FF2B5EF4-FFF2-40B4-BE49-F238E27FC236}">
                <a16:creationId xmlns:a16="http://schemas.microsoft.com/office/drawing/2014/main" id="{9FDA4E80-DAC0-A41E-88BC-E44447EBDAB2}"/>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1F90D325-195D-DE6E-905E-5CE862BA0C93}"/>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79066F22-F29A-D43E-8663-2C89D94572F8}"/>
              </a:ext>
            </a:extLst>
          </p:cNvPr>
          <p:cNvSpPr/>
          <p:nvPr/>
        </p:nvSpPr>
        <p:spPr bwMode="auto">
          <a:xfrm>
            <a:off x="9076728" y="5261978"/>
            <a:ext cx="1387308" cy="373932"/>
          </a:xfrm>
          <a:prstGeom prst="round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Tree>
    <p:extLst>
      <p:ext uri="{BB962C8B-B14F-4D97-AF65-F5344CB8AC3E}">
        <p14:creationId xmlns:p14="http://schemas.microsoft.com/office/powerpoint/2010/main" val="19006475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3">
            <a:extLst>
              <a:ext uri="{FF2B5EF4-FFF2-40B4-BE49-F238E27FC236}">
                <a16:creationId xmlns:a16="http://schemas.microsoft.com/office/drawing/2014/main" id="{002ADC97-47C0-AC42-A42C-91588484D6C8}"/>
              </a:ext>
            </a:extLst>
          </p:cNvPr>
          <p:cNvSpPr txBox="1">
            <a:spLocks/>
          </p:cNvSpPr>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i="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pc="-49" dirty="0">
                <a:solidFill>
                  <a:schemeClr val="bg1"/>
                </a:solidFill>
                <a:latin typeface="Segoe UI Semibold"/>
              </a:rPr>
              <a:t>Environments</a:t>
            </a:r>
          </a:p>
        </p:txBody>
      </p:sp>
      <p:sp>
        <p:nvSpPr>
          <p:cNvPr id="75" name="Content Placeholder 3">
            <a:extLst>
              <a:ext uri="{FF2B5EF4-FFF2-40B4-BE49-F238E27FC236}">
                <a16:creationId xmlns:a16="http://schemas.microsoft.com/office/drawing/2014/main" id="{A2122B5E-00EE-BD65-F8EC-BB268438FEE4}"/>
              </a:ext>
            </a:extLst>
          </p:cNvPr>
          <p:cNvSpPr txBox="1">
            <a:spLocks/>
          </p:cNvSpPr>
          <p:nvPr/>
        </p:nvSpPr>
        <p:spPr>
          <a:xfrm>
            <a:off x="596901" y="2573338"/>
            <a:ext cx="3612894"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176"/>
              </a:spcAft>
              <a:buClr>
                <a:srgbClr val="0F78D4"/>
              </a:buClr>
              <a:buSzTx/>
              <a:buFont typeface="Wingdings" panose="05000000000000000000" pitchFamily="2" charset="2"/>
              <a:buNone/>
              <a:defRPr/>
            </a:pPr>
            <a:r>
              <a:rPr lang="en-US" sz="2400">
                <a:solidFill>
                  <a:srgbClr val="FFFFFF"/>
                </a:solidFill>
                <a:latin typeface="Segoe UI"/>
              </a:rPr>
              <a:t>Environments define an isolation and observability boundary around a collection of container apps deployed in the same virtual network</a:t>
            </a:r>
          </a:p>
        </p:txBody>
      </p:sp>
      <p:sp>
        <p:nvSpPr>
          <p:cNvPr id="76" name="Rectangle 75">
            <a:extLst>
              <a:ext uri="{FF2B5EF4-FFF2-40B4-BE49-F238E27FC236}">
                <a16:creationId xmlns:a16="http://schemas.microsoft.com/office/drawing/2014/main" id="{ED9F2668-A701-4D0E-2BFD-A25B0C9F42F7}"/>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w="38100" cap="flat" cmpd="sng" algn="ctr">
            <a:solidFill>
              <a:srgbClr val="50E6F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a:ea typeface="+mn-ea"/>
              <a:cs typeface="+mn-cs"/>
            </a:endParaRPr>
          </a:p>
        </p:txBody>
      </p:sp>
      <p:sp>
        <p:nvSpPr>
          <p:cNvPr id="110" name="Title 3">
            <a:extLst>
              <a:ext uri="{FF2B5EF4-FFF2-40B4-BE49-F238E27FC236}">
                <a16:creationId xmlns:a16="http://schemas.microsoft.com/office/drawing/2014/main" id="{335447B9-F517-1840-0DB9-A14562620E33}"/>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2000" spc="-49">
                <a:solidFill>
                  <a:srgbClr val="FFFFFF"/>
                </a:solidFill>
                <a:latin typeface="Segoe UI"/>
              </a:rPr>
              <a:t>Environment </a:t>
            </a:r>
            <a:r>
              <a:rPr sz="1800" spc="-49">
                <a:solidFill>
                  <a:srgbClr val="FFFFFF"/>
                </a:solidFill>
                <a:latin typeface="Segoe UI"/>
              </a:rPr>
              <a:t>(virtual network boundary)</a:t>
            </a:r>
          </a:p>
        </p:txBody>
      </p:sp>
    </p:spTree>
    <p:extLst>
      <p:ext uri="{BB962C8B-B14F-4D97-AF65-F5344CB8AC3E}">
        <p14:creationId xmlns:p14="http://schemas.microsoft.com/office/powerpoint/2010/main" val="42603704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6B10A71-3C65-0E3A-A682-4F9E7B1491AB}"/>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53" name="Title 3">
            <a:extLst>
              <a:ext uri="{FF2B5EF4-FFF2-40B4-BE49-F238E27FC236}">
                <a16:creationId xmlns:a16="http://schemas.microsoft.com/office/drawing/2014/main" id="{937F07FF-7418-B611-713D-7A433CC5EE4C}"/>
              </a:ext>
            </a:extLst>
          </p:cNvPr>
          <p:cNvSpPr txBox="1">
            <a:spLocks/>
          </p:cNvSpPr>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i="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pc="-49" dirty="0">
                <a:solidFill>
                  <a:schemeClr val="bg1"/>
                </a:solidFill>
                <a:latin typeface="Segoe UI Semibold"/>
              </a:rPr>
              <a:t>Container apps</a:t>
            </a:r>
          </a:p>
        </p:txBody>
      </p:sp>
      <p:sp>
        <p:nvSpPr>
          <p:cNvPr id="54" name="Content Placeholder 3">
            <a:extLst>
              <a:ext uri="{FF2B5EF4-FFF2-40B4-BE49-F238E27FC236}">
                <a16:creationId xmlns:a16="http://schemas.microsoft.com/office/drawing/2014/main" id="{C145199B-21FC-C709-DC46-274B5D23E601}"/>
              </a:ext>
            </a:extLst>
          </p:cNvPr>
          <p:cNvSpPr txBox="1">
            <a:spLocks/>
          </p:cNvSpPr>
          <p:nvPr/>
        </p:nvSpPr>
        <p:spPr>
          <a:xfrm>
            <a:off x="596901" y="2573338"/>
            <a:ext cx="3468688"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176"/>
              </a:spcAft>
              <a:buClr>
                <a:srgbClr val="0F78D4"/>
              </a:buClr>
              <a:buSzTx/>
              <a:buFont typeface="Wingdings" panose="05000000000000000000" pitchFamily="2" charset="2"/>
              <a:buNone/>
              <a:defRPr/>
            </a:pPr>
            <a:r>
              <a:rPr lang="en-US" sz="2400" dirty="0">
                <a:solidFill>
                  <a:srgbClr val="FFFFFF"/>
                </a:solidFill>
                <a:latin typeface="Segoe UI"/>
              </a:rPr>
              <a:t>Individual apps or microservices</a:t>
            </a:r>
          </a:p>
        </p:txBody>
      </p:sp>
      <p:sp>
        <p:nvSpPr>
          <p:cNvPr id="55" name="Title 3">
            <a:extLst>
              <a:ext uri="{FF2B5EF4-FFF2-40B4-BE49-F238E27FC236}">
                <a16:creationId xmlns:a16="http://schemas.microsoft.com/office/drawing/2014/main" id="{C1CFEF25-4EC1-4DC7-DA7D-5E416DB6FC82}"/>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800" spc="-49">
                <a:solidFill>
                  <a:srgbClr val="FFFFFF"/>
                </a:solidFill>
                <a:latin typeface="Segoe UI"/>
              </a:rPr>
              <a:t>Container app 1</a:t>
            </a:r>
          </a:p>
        </p:txBody>
      </p:sp>
      <p:sp>
        <p:nvSpPr>
          <p:cNvPr id="56" name="Rectangle 55">
            <a:extLst>
              <a:ext uri="{FF2B5EF4-FFF2-40B4-BE49-F238E27FC236}">
                <a16:creationId xmlns:a16="http://schemas.microsoft.com/office/drawing/2014/main" id="{048BF730-6C3D-6EA0-D990-A92AB3334158}"/>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w="38100" cap="flat" cmpd="sng" algn="ctr">
            <a:solidFill>
              <a:srgbClr val="50E6FF"/>
            </a:solidFill>
            <a:prstDash val="solid"/>
          </a:ln>
          <a:effectLst/>
        </p:spPr>
        <p:txBody>
          <a:bodyPr rtlCol="0" anchor="ctr"/>
          <a:lstStyle/>
          <a:p>
            <a:pPr algn="ctr" defTabSz="457200"/>
            <a:endParaRPr lang="en-US" kern="0">
              <a:solidFill>
                <a:srgbClr val="FFFFFF"/>
              </a:solidFill>
              <a:latin typeface="Segoe UI"/>
            </a:endParaRPr>
          </a:p>
        </p:txBody>
      </p:sp>
      <p:sp>
        <p:nvSpPr>
          <p:cNvPr id="68" name="Title 3">
            <a:extLst>
              <a:ext uri="{FF2B5EF4-FFF2-40B4-BE49-F238E27FC236}">
                <a16:creationId xmlns:a16="http://schemas.microsoft.com/office/drawing/2014/main" id="{AC5F2BD8-2DCD-C7D3-792B-D6A17332242F}"/>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800" spc="-49">
                <a:solidFill>
                  <a:srgbClr val="FFFFFF"/>
                </a:solidFill>
                <a:latin typeface="Segoe UI"/>
              </a:rPr>
              <a:t>Container app 2</a:t>
            </a:r>
          </a:p>
        </p:txBody>
      </p:sp>
      <p:sp>
        <p:nvSpPr>
          <p:cNvPr id="69" name="Rectangle 68">
            <a:extLst>
              <a:ext uri="{FF2B5EF4-FFF2-40B4-BE49-F238E27FC236}">
                <a16:creationId xmlns:a16="http://schemas.microsoft.com/office/drawing/2014/main" id="{54632161-0C64-EB36-259F-DCC0F59FF0E4}"/>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w="38100" cap="flat" cmpd="sng" algn="ctr">
            <a:solidFill>
              <a:srgbClr val="50E6FF"/>
            </a:solidFill>
            <a:prstDash val="solid"/>
          </a:ln>
          <a:effectLst/>
        </p:spPr>
        <p:txBody>
          <a:bodyPr rtlCol="0" anchor="ctr"/>
          <a:lstStyle/>
          <a:p>
            <a:pPr algn="ctr" defTabSz="457200"/>
            <a:endParaRPr lang="en-US" kern="0">
              <a:solidFill>
                <a:srgbClr val="FFFFFF"/>
              </a:solidFill>
              <a:latin typeface="Segoe UI"/>
            </a:endParaRPr>
          </a:p>
        </p:txBody>
      </p:sp>
      <p:sp>
        <p:nvSpPr>
          <p:cNvPr id="84" name="Title 3">
            <a:extLst>
              <a:ext uri="{FF2B5EF4-FFF2-40B4-BE49-F238E27FC236}">
                <a16:creationId xmlns:a16="http://schemas.microsoft.com/office/drawing/2014/main" id="{15E6E2D3-E46E-C104-4538-1008872710D8}"/>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2000" spc="-49">
                <a:solidFill>
                  <a:srgbClr val="FFFFFF"/>
                </a:solidFill>
                <a:latin typeface="Segoe UI"/>
              </a:rPr>
              <a:t>Environment </a:t>
            </a:r>
            <a:r>
              <a:rPr sz="1800" spc="-49">
                <a:solidFill>
                  <a:srgbClr val="FFFFFF"/>
                </a:solidFill>
                <a:latin typeface="Segoe UI"/>
              </a:rPr>
              <a:t>(virtual network boundary)</a:t>
            </a:r>
          </a:p>
        </p:txBody>
      </p:sp>
    </p:spTree>
    <p:extLst>
      <p:ext uri="{BB962C8B-B14F-4D97-AF65-F5344CB8AC3E}">
        <p14:creationId xmlns:p14="http://schemas.microsoft.com/office/powerpoint/2010/main" val="35854160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94F12D09-90F1-F9F4-F44F-5BC7A001CC90}"/>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53" name="Title 3">
            <a:extLst>
              <a:ext uri="{FF2B5EF4-FFF2-40B4-BE49-F238E27FC236}">
                <a16:creationId xmlns:a16="http://schemas.microsoft.com/office/drawing/2014/main" id="{423BF6AB-5BC6-4C98-0153-2C0CE5236096}"/>
              </a:ext>
            </a:extLst>
          </p:cNvPr>
          <p:cNvSpPr txBox="1">
            <a:spLocks/>
          </p:cNvSpPr>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i="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pc="-49" dirty="0">
                <a:solidFill>
                  <a:schemeClr val="bg1"/>
                </a:solidFill>
                <a:latin typeface="Segoe UI Semibold"/>
              </a:rPr>
              <a:t>Revisions</a:t>
            </a:r>
          </a:p>
        </p:txBody>
      </p:sp>
      <p:sp>
        <p:nvSpPr>
          <p:cNvPr id="54" name="Content Placeholder 3">
            <a:extLst>
              <a:ext uri="{FF2B5EF4-FFF2-40B4-BE49-F238E27FC236}">
                <a16:creationId xmlns:a16="http://schemas.microsoft.com/office/drawing/2014/main" id="{83300363-49BD-25FE-94F4-C4EBFB911A5B}"/>
              </a:ext>
            </a:extLst>
          </p:cNvPr>
          <p:cNvSpPr txBox="1">
            <a:spLocks/>
          </p:cNvSpPr>
          <p:nvPr/>
        </p:nvSpPr>
        <p:spPr>
          <a:xfrm>
            <a:off x="596901" y="2573338"/>
            <a:ext cx="3222541"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176"/>
              </a:spcAft>
              <a:buClr>
                <a:srgbClr val="0F78D4"/>
              </a:buClr>
              <a:buSzTx/>
              <a:buFont typeface="Wingdings" panose="05000000000000000000" pitchFamily="2" charset="2"/>
              <a:buNone/>
              <a:defRPr/>
            </a:pPr>
            <a:r>
              <a:rPr lang="en-US" sz="2400">
                <a:solidFill>
                  <a:srgbClr val="FFFFFF"/>
                </a:solidFill>
                <a:latin typeface="Segoe UI"/>
              </a:rPr>
              <a:t>Revisions are immutable version snapshots of a container app</a:t>
            </a:r>
          </a:p>
        </p:txBody>
      </p:sp>
      <p:sp>
        <p:nvSpPr>
          <p:cNvPr id="55" name="Title 3">
            <a:extLst>
              <a:ext uri="{FF2B5EF4-FFF2-40B4-BE49-F238E27FC236}">
                <a16:creationId xmlns:a16="http://schemas.microsoft.com/office/drawing/2014/main" id="{5C19C260-6BC6-7BF5-3A7F-71E45453EE06}"/>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800" spc="-49">
                <a:solidFill>
                  <a:srgbClr val="FFFFFF"/>
                </a:solidFill>
                <a:latin typeface="Segoe UI"/>
              </a:rPr>
              <a:t>Container app 1</a:t>
            </a:r>
          </a:p>
        </p:txBody>
      </p:sp>
      <p:sp>
        <p:nvSpPr>
          <p:cNvPr id="56" name="Rectangle 55">
            <a:extLst>
              <a:ext uri="{FF2B5EF4-FFF2-40B4-BE49-F238E27FC236}">
                <a16:creationId xmlns:a16="http://schemas.microsoft.com/office/drawing/2014/main" id="{B6217307-D2F0-66A3-C860-8AF9B64F8349}"/>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Title 3">
            <a:extLst>
              <a:ext uri="{FF2B5EF4-FFF2-40B4-BE49-F238E27FC236}">
                <a16:creationId xmlns:a16="http://schemas.microsoft.com/office/drawing/2014/main" id="{EDBB07B9-AE63-44EE-9BEC-C9176D7FB3E7}"/>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600" spc="-49">
                <a:solidFill>
                  <a:srgbClr val="FFFFFF"/>
                </a:solidFill>
                <a:latin typeface="Segoe UI"/>
              </a:rPr>
              <a:t>Revision 1</a:t>
            </a:r>
          </a:p>
        </p:txBody>
      </p:sp>
      <p:sp>
        <p:nvSpPr>
          <p:cNvPr id="58" name="Title 3">
            <a:extLst>
              <a:ext uri="{FF2B5EF4-FFF2-40B4-BE49-F238E27FC236}">
                <a16:creationId xmlns:a16="http://schemas.microsoft.com/office/drawing/2014/main" id="{77D04965-06E6-A575-C402-8DD17CEDD1CB}"/>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600" spc="-49">
                <a:solidFill>
                  <a:srgbClr val="FFFFFF"/>
                </a:solidFill>
                <a:latin typeface="Segoe UI"/>
              </a:rPr>
              <a:t>Revision 2</a:t>
            </a:r>
          </a:p>
        </p:txBody>
      </p:sp>
      <p:sp>
        <p:nvSpPr>
          <p:cNvPr id="59" name="Title 3">
            <a:extLst>
              <a:ext uri="{FF2B5EF4-FFF2-40B4-BE49-F238E27FC236}">
                <a16:creationId xmlns:a16="http://schemas.microsoft.com/office/drawing/2014/main" id="{27296ED0-11A3-FE1E-3C37-B0A2C2F469C3}"/>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800" spc="-49">
                <a:solidFill>
                  <a:srgbClr val="FFFFFF"/>
                </a:solidFill>
                <a:latin typeface="Segoe UI"/>
              </a:rPr>
              <a:t>Container app 2</a:t>
            </a:r>
          </a:p>
        </p:txBody>
      </p:sp>
      <p:sp>
        <p:nvSpPr>
          <p:cNvPr id="60" name="Rectangle 59">
            <a:extLst>
              <a:ext uri="{FF2B5EF4-FFF2-40B4-BE49-F238E27FC236}">
                <a16:creationId xmlns:a16="http://schemas.microsoft.com/office/drawing/2014/main" id="{AB335F83-C219-2A72-C9FD-11A4AC6A745A}"/>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F0251646-393E-0EE1-40A6-CF42B0BCC292}"/>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w="38100" cap="flat" cmpd="sng" algn="ctr">
            <a:solidFill>
              <a:srgbClr val="30E5D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2" name="Title 3">
            <a:extLst>
              <a:ext uri="{FF2B5EF4-FFF2-40B4-BE49-F238E27FC236}">
                <a16:creationId xmlns:a16="http://schemas.microsoft.com/office/drawing/2014/main" id="{2AE7B61B-0E7D-F23F-CC06-F39D65D07B94}"/>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600" spc="-49">
                <a:solidFill>
                  <a:srgbClr val="FFFFFF"/>
                </a:solidFill>
                <a:latin typeface="Segoe UI"/>
              </a:rPr>
              <a:t>Revision 1</a:t>
            </a:r>
          </a:p>
        </p:txBody>
      </p:sp>
      <p:sp>
        <p:nvSpPr>
          <p:cNvPr id="63" name="Rectangle 62">
            <a:extLst>
              <a:ext uri="{FF2B5EF4-FFF2-40B4-BE49-F238E27FC236}">
                <a16:creationId xmlns:a16="http://schemas.microsoft.com/office/drawing/2014/main" id="{5E342A1F-52DC-EE62-3B4A-D7DCDBDCDF72}"/>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w="38100" cap="flat" cmpd="sng" algn="ctr">
            <a:solidFill>
              <a:srgbClr val="30E5D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4" name="Title 3">
            <a:extLst>
              <a:ext uri="{FF2B5EF4-FFF2-40B4-BE49-F238E27FC236}">
                <a16:creationId xmlns:a16="http://schemas.microsoft.com/office/drawing/2014/main" id="{CE9C0AA8-BD58-7FD2-7E1B-65630B14B860}"/>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600" spc="-49">
                <a:solidFill>
                  <a:srgbClr val="FFFFFF"/>
                </a:solidFill>
                <a:latin typeface="Segoe UI"/>
              </a:rPr>
              <a:t>Revision 2</a:t>
            </a:r>
          </a:p>
        </p:txBody>
      </p:sp>
      <p:sp>
        <p:nvSpPr>
          <p:cNvPr id="75" name="Title 3">
            <a:extLst>
              <a:ext uri="{FF2B5EF4-FFF2-40B4-BE49-F238E27FC236}">
                <a16:creationId xmlns:a16="http://schemas.microsoft.com/office/drawing/2014/main" id="{588247E5-8835-09B8-23F3-C84A85E79C87}"/>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2000" spc="-49">
                <a:solidFill>
                  <a:srgbClr val="FFFFFF"/>
                </a:solidFill>
                <a:latin typeface="Segoe UI"/>
              </a:rPr>
              <a:t>Environment </a:t>
            </a:r>
            <a:r>
              <a:rPr sz="1800" spc="-49">
                <a:solidFill>
                  <a:srgbClr val="FFFFFF"/>
                </a:solidFill>
                <a:latin typeface="Segoe UI"/>
              </a:rPr>
              <a:t>(virtual network boundary)</a:t>
            </a:r>
          </a:p>
        </p:txBody>
      </p:sp>
      <p:sp>
        <p:nvSpPr>
          <p:cNvPr id="76" name="Rectangle 75">
            <a:extLst>
              <a:ext uri="{FF2B5EF4-FFF2-40B4-BE49-F238E27FC236}">
                <a16:creationId xmlns:a16="http://schemas.microsoft.com/office/drawing/2014/main" id="{CDC52324-CD47-7367-D7F6-EEF01736BF9B}"/>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w="38100" cap="flat" cmpd="sng" algn="ctr">
            <a:solidFill>
              <a:srgbClr val="50E6F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9" name="Rectangle 98">
            <a:extLst>
              <a:ext uri="{FF2B5EF4-FFF2-40B4-BE49-F238E27FC236}">
                <a16:creationId xmlns:a16="http://schemas.microsoft.com/office/drawing/2014/main" id="{0956838F-E356-8C6A-21D8-756FD4F40D18}"/>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w="38100" cap="flat" cmpd="sng" algn="ctr">
            <a:solidFill>
              <a:srgbClr val="50E6F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207603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6B10A71-3C65-0E3A-A682-4F9E7B1491AB}"/>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53" name="Title 3">
            <a:extLst>
              <a:ext uri="{FF2B5EF4-FFF2-40B4-BE49-F238E27FC236}">
                <a16:creationId xmlns:a16="http://schemas.microsoft.com/office/drawing/2014/main" id="{937F07FF-7418-B611-713D-7A433CC5EE4C}"/>
              </a:ext>
            </a:extLst>
          </p:cNvPr>
          <p:cNvSpPr txBox="1">
            <a:spLocks/>
          </p:cNvSpPr>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i="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pc="-49" dirty="0">
                <a:solidFill>
                  <a:schemeClr val="bg1"/>
                </a:solidFill>
                <a:latin typeface="Segoe UI Semibold"/>
              </a:rPr>
              <a:t>Replicas</a:t>
            </a:r>
          </a:p>
        </p:txBody>
      </p:sp>
      <p:sp>
        <p:nvSpPr>
          <p:cNvPr id="54" name="Content Placeholder 3">
            <a:extLst>
              <a:ext uri="{FF2B5EF4-FFF2-40B4-BE49-F238E27FC236}">
                <a16:creationId xmlns:a16="http://schemas.microsoft.com/office/drawing/2014/main" id="{C145199B-21FC-C709-DC46-274B5D23E601}"/>
              </a:ext>
            </a:extLst>
          </p:cNvPr>
          <p:cNvSpPr txBox="1">
            <a:spLocks/>
          </p:cNvSpPr>
          <p:nvPr/>
        </p:nvSpPr>
        <p:spPr>
          <a:xfrm>
            <a:off x="596901" y="2573338"/>
            <a:ext cx="3468688"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176"/>
              </a:spcAft>
              <a:buClr>
                <a:srgbClr val="0F78D4"/>
              </a:buClr>
              <a:buSzTx/>
              <a:buFont typeface="Wingdings" panose="05000000000000000000" pitchFamily="2" charset="2"/>
              <a:buNone/>
              <a:defRPr/>
            </a:pPr>
            <a:r>
              <a:rPr lang="en-US" sz="2400" dirty="0">
                <a:solidFill>
                  <a:srgbClr val="FFFFFF"/>
                </a:solidFill>
                <a:latin typeface="Segoe UI"/>
              </a:rPr>
              <a:t>Instances of a revisions that are created or removed based on scaling rules</a:t>
            </a:r>
          </a:p>
        </p:txBody>
      </p:sp>
      <p:sp>
        <p:nvSpPr>
          <p:cNvPr id="55" name="Title 3">
            <a:extLst>
              <a:ext uri="{FF2B5EF4-FFF2-40B4-BE49-F238E27FC236}">
                <a16:creationId xmlns:a16="http://schemas.microsoft.com/office/drawing/2014/main" id="{C1CFEF25-4EC1-4DC7-DA7D-5E416DB6FC82}"/>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800" spc="-49">
                <a:solidFill>
                  <a:srgbClr val="FFFFFF"/>
                </a:solidFill>
                <a:latin typeface="Segoe UI"/>
              </a:rPr>
              <a:t>Container app 1</a:t>
            </a:r>
          </a:p>
        </p:txBody>
      </p:sp>
      <p:sp>
        <p:nvSpPr>
          <p:cNvPr id="56" name="Rectangle 55">
            <a:extLst>
              <a:ext uri="{FF2B5EF4-FFF2-40B4-BE49-F238E27FC236}">
                <a16:creationId xmlns:a16="http://schemas.microsoft.com/office/drawing/2014/main" id="{048BF730-6C3D-6EA0-D990-A92AB3334158}"/>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D0655318-CEB1-EE29-EE43-77ABA3F12E8C}"/>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Title 3">
            <a:extLst>
              <a:ext uri="{FF2B5EF4-FFF2-40B4-BE49-F238E27FC236}">
                <a16:creationId xmlns:a16="http://schemas.microsoft.com/office/drawing/2014/main" id="{FBB0B63D-08FC-29C0-5CCB-492646B869A8}"/>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600" spc="-49">
                <a:solidFill>
                  <a:srgbClr val="FFFFFF"/>
                </a:solidFill>
                <a:latin typeface="Segoe UI"/>
              </a:rPr>
              <a:t>Revision 1</a:t>
            </a:r>
          </a:p>
        </p:txBody>
      </p:sp>
      <p:sp>
        <p:nvSpPr>
          <p:cNvPr id="59" name="Rectangle 58">
            <a:extLst>
              <a:ext uri="{FF2B5EF4-FFF2-40B4-BE49-F238E27FC236}">
                <a16:creationId xmlns:a16="http://schemas.microsoft.com/office/drawing/2014/main" id="{0F84C937-1165-503D-86F4-69B4215A89F3}"/>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Title 3">
            <a:extLst>
              <a:ext uri="{FF2B5EF4-FFF2-40B4-BE49-F238E27FC236}">
                <a16:creationId xmlns:a16="http://schemas.microsoft.com/office/drawing/2014/main" id="{7D6AF52D-F72A-F79F-34E0-363898E9A892}"/>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600" spc="-49">
                <a:solidFill>
                  <a:srgbClr val="FFFFFF"/>
                </a:solidFill>
                <a:latin typeface="Segoe UI"/>
              </a:rPr>
              <a:t>Revision 2</a:t>
            </a:r>
          </a:p>
        </p:txBody>
      </p:sp>
      <p:sp>
        <p:nvSpPr>
          <p:cNvPr id="61" name="Rectangle 60">
            <a:extLst>
              <a:ext uri="{FF2B5EF4-FFF2-40B4-BE49-F238E27FC236}">
                <a16:creationId xmlns:a16="http://schemas.microsoft.com/office/drawing/2014/main" id="{6B5C87E4-F50F-6239-B909-13663BED9C62}"/>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w="38100" cap="flat" cmpd="sng" algn="ctr">
            <a:solidFill>
              <a:srgbClr val="50E6FF"/>
            </a:solidFill>
            <a:prstDash val="solid"/>
          </a:ln>
          <a:effectLst/>
        </p:spPr>
        <p:txBody>
          <a:bodyPr rtlCol="0" anchor="ctr"/>
          <a:lstStyle/>
          <a:p>
            <a:pPr algn="ctr" defTabSz="457200"/>
            <a:endParaRPr lang="en-US" kern="0">
              <a:solidFill>
                <a:srgbClr val="FFFFFF"/>
              </a:solidFill>
              <a:latin typeface="Segoe UI"/>
            </a:endParaRPr>
          </a:p>
        </p:txBody>
      </p:sp>
      <p:sp>
        <p:nvSpPr>
          <p:cNvPr id="62" name="Title 3">
            <a:extLst>
              <a:ext uri="{FF2B5EF4-FFF2-40B4-BE49-F238E27FC236}">
                <a16:creationId xmlns:a16="http://schemas.microsoft.com/office/drawing/2014/main" id="{C7CF70B5-C3C6-EDE9-3911-16FB97628006}"/>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400" spc="-49">
                <a:solidFill>
                  <a:srgbClr val="FFFFFF"/>
                </a:solidFill>
                <a:latin typeface="Segoe UI"/>
                <a:cs typeface="Segoe UI"/>
              </a:rPr>
              <a:t>Replica</a:t>
            </a:r>
            <a:endParaRPr>
              <a:solidFill>
                <a:srgbClr val="FFFFFF"/>
              </a:solidFill>
              <a:latin typeface="Segoe UI Semibold"/>
            </a:endParaRPr>
          </a:p>
        </p:txBody>
      </p:sp>
      <p:sp>
        <p:nvSpPr>
          <p:cNvPr id="63" name="Title 3">
            <a:extLst>
              <a:ext uri="{FF2B5EF4-FFF2-40B4-BE49-F238E27FC236}">
                <a16:creationId xmlns:a16="http://schemas.microsoft.com/office/drawing/2014/main" id="{8E1AE560-9891-86EA-4E8A-E873BF747F34}"/>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400" spc="-49">
                <a:solidFill>
                  <a:srgbClr val="FFFFFF"/>
                </a:solidFill>
                <a:latin typeface="Segoe UI"/>
                <a:cs typeface="Segoe UI"/>
              </a:rPr>
              <a:t>Replica</a:t>
            </a:r>
            <a:endParaRPr>
              <a:solidFill>
                <a:srgbClr val="FFFFFF"/>
              </a:solidFill>
              <a:latin typeface="Segoe UI Semibold"/>
            </a:endParaRPr>
          </a:p>
        </p:txBody>
      </p:sp>
      <p:sp>
        <p:nvSpPr>
          <p:cNvPr id="68" name="Title 3">
            <a:extLst>
              <a:ext uri="{FF2B5EF4-FFF2-40B4-BE49-F238E27FC236}">
                <a16:creationId xmlns:a16="http://schemas.microsoft.com/office/drawing/2014/main" id="{AC5F2BD8-2DCD-C7D3-792B-D6A17332242F}"/>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800" spc="-49">
                <a:solidFill>
                  <a:srgbClr val="FFFFFF"/>
                </a:solidFill>
                <a:latin typeface="Segoe UI"/>
              </a:rPr>
              <a:t>Container app 2</a:t>
            </a:r>
          </a:p>
        </p:txBody>
      </p:sp>
      <p:sp>
        <p:nvSpPr>
          <p:cNvPr id="69" name="Rectangle 68">
            <a:extLst>
              <a:ext uri="{FF2B5EF4-FFF2-40B4-BE49-F238E27FC236}">
                <a16:creationId xmlns:a16="http://schemas.microsoft.com/office/drawing/2014/main" id="{54632161-0C64-EB36-259F-DCC0F59FF0E4}"/>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BA8BB7A3-425E-D9CA-C024-0D2608E67713}"/>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1" name="Title 3">
            <a:extLst>
              <a:ext uri="{FF2B5EF4-FFF2-40B4-BE49-F238E27FC236}">
                <a16:creationId xmlns:a16="http://schemas.microsoft.com/office/drawing/2014/main" id="{D252A105-B3AF-A7B4-DE96-B21BF224FF2C}"/>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600" spc="-49">
                <a:solidFill>
                  <a:srgbClr val="FFFFFF"/>
                </a:solidFill>
                <a:latin typeface="Segoe UI"/>
              </a:rPr>
              <a:t>Revision 1</a:t>
            </a:r>
          </a:p>
        </p:txBody>
      </p:sp>
      <p:sp>
        <p:nvSpPr>
          <p:cNvPr id="72" name="Rectangle 71">
            <a:extLst>
              <a:ext uri="{FF2B5EF4-FFF2-40B4-BE49-F238E27FC236}">
                <a16:creationId xmlns:a16="http://schemas.microsoft.com/office/drawing/2014/main" id="{5B670CC5-59B8-728D-8FE6-2DCCFC8AC75B}"/>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3" name="Title 3">
            <a:extLst>
              <a:ext uri="{FF2B5EF4-FFF2-40B4-BE49-F238E27FC236}">
                <a16:creationId xmlns:a16="http://schemas.microsoft.com/office/drawing/2014/main" id="{D6A0F6E2-5865-2FD0-394E-1E8ADC4AF695}"/>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600" spc="-49">
                <a:solidFill>
                  <a:srgbClr val="FFFFFF"/>
                </a:solidFill>
                <a:latin typeface="Segoe UI"/>
              </a:rPr>
              <a:t>Revision 2</a:t>
            </a:r>
          </a:p>
        </p:txBody>
      </p:sp>
      <p:sp>
        <p:nvSpPr>
          <p:cNvPr id="74" name="Rectangle 73">
            <a:extLst>
              <a:ext uri="{FF2B5EF4-FFF2-40B4-BE49-F238E27FC236}">
                <a16:creationId xmlns:a16="http://schemas.microsoft.com/office/drawing/2014/main" id="{94D1C7F9-21DE-8B40-9301-22ACF1F12AF9}"/>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w="38100" cap="flat" cmpd="sng" algn="ctr">
            <a:solidFill>
              <a:srgbClr val="50E6FF"/>
            </a:solidFill>
            <a:prstDash val="solid"/>
          </a:ln>
          <a:effectLst/>
        </p:spPr>
        <p:txBody>
          <a:bodyPr rtlCol="0" anchor="ctr"/>
          <a:lstStyle/>
          <a:p>
            <a:pPr algn="ctr" defTabSz="457200"/>
            <a:endParaRPr lang="en-US" kern="0">
              <a:solidFill>
                <a:srgbClr val="FFFFFF"/>
              </a:solidFill>
              <a:latin typeface="Segoe UI"/>
            </a:endParaRPr>
          </a:p>
        </p:txBody>
      </p:sp>
      <p:sp>
        <p:nvSpPr>
          <p:cNvPr id="75" name="Title 3">
            <a:extLst>
              <a:ext uri="{FF2B5EF4-FFF2-40B4-BE49-F238E27FC236}">
                <a16:creationId xmlns:a16="http://schemas.microsoft.com/office/drawing/2014/main" id="{B2D038C3-532A-DF48-2680-BA2681E2ACA0}"/>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400" spc="-49">
                <a:solidFill>
                  <a:srgbClr val="FFFFFF"/>
                </a:solidFill>
                <a:latin typeface="Segoe UI"/>
                <a:cs typeface="Segoe UI"/>
              </a:rPr>
              <a:t>Replica</a:t>
            </a:r>
            <a:endParaRPr>
              <a:solidFill>
                <a:srgbClr val="FFFFFF"/>
              </a:solidFill>
              <a:latin typeface="Segoe UI Semibold"/>
            </a:endParaRPr>
          </a:p>
        </p:txBody>
      </p:sp>
      <p:sp>
        <p:nvSpPr>
          <p:cNvPr id="76" name="Rectangle 75">
            <a:extLst>
              <a:ext uri="{FF2B5EF4-FFF2-40B4-BE49-F238E27FC236}">
                <a16:creationId xmlns:a16="http://schemas.microsoft.com/office/drawing/2014/main" id="{C5E1252B-0032-1E19-F786-59B21E17CBE1}"/>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w="38100" cap="flat" cmpd="sng" algn="ctr">
            <a:solidFill>
              <a:srgbClr val="50E6FF"/>
            </a:solidFill>
            <a:prstDash val="solid"/>
          </a:ln>
          <a:effectLst/>
        </p:spPr>
        <p:txBody>
          <a:bodyPr rtlCol="0" anchor="ctr"/>
          <a:lstStyle/>
          <a:p>
            <a:pPr algn="ctr" defTabSz="457200"/>
            <a:endParaRPr lang="en-US" kern="0">
              <a:solidFill>
                <a:srgbClr val="FFFFFF"/>
              </a:solidFill>
              <a:latin typeface="Segoe UI"/>
            </a:endParaRPr>
          </a:p>
        </p:txBody>
      </p:sp>
      <p:sp>
        <p:nvSpPr>
          <p:cNvPr id="77" name="Title 3">
            <a:extLst>
              <a:ext uri="{FF2B5EF4-FFF2-40B4-BE49-F238E27FC236}">
                <a16:creationId xmlns:a16="http://schemas.microsoft.com/office/drawing/2014/main" id="{56B03896-8546-394F-5BC6-76B7E40D40F5}"/>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400" spc="-49">
                <a:solidFill>
                  <a:srgbClr val="FFFFFF"/>
                </a:solidFill>
                <a:latin typeface="Segoe UI"/>
                <a:cs typeface="Segoe UI"/>
              </a:rPr>
              <a:t>Replica</a:t>
            </a:r>
            <a:endParaRPr>
              <a:solidFill>
                <a:srgbClr val="FFFFFF"/>
              </a:solidFill>
              <a:latin typeface="Segoe UI Semibold"/>
            </a:endParaRPr>
          </a:p>
        </p:txBody>
      </p:sp>
      <p:sp>
        <p:nvSpPr>
          <p:cNvPr id="84" name="Title 3">
            <a:extLst>
              <a:ext uri="{FF2B5EF4-FFF2-40B4-BE49-F238E27FC236}">
                <a16:creationId xmlns:a16="http://schemas.microsoft.com/office/drawing/2014/main" id="{15E6E2D3-E46E-C104-4538-1008872710D8}"/>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2000" spc="-49">
                <a:solidFill>
                  <a:srgbClr val="FFFFFF"/>
                </a:solidFill>
                <a:latin typeface="Segoe UI"/>
              </a:rPr>
              <a:t>Environment </a:t>
            </a:r>
            <a:r>
              <a:rPr sz="1800" spc="-49">
                <a:solidFill>
                  <a:srgbClr val="FFFFFF"/>
                </a:solidFill>
                <a:latin typeface="Segoe UI"/>
              </a:rPr>
              <a:t>(virtual network boundary)</a:t>
            </a:r>
          </a:p>
        </p:txBody>
      </p:sp>
      <p:sp>
        <p:nvSpPr>
          <p:cNvPr id="85" name="Rectangle 84">
            <a:extLst>
              <a:ext uri="{FF2B5EF4-FFF2-40B4-BE49-F238E27FC236}">
                <a16:creationId xmlns:a16="http://schemas.microsoft.com/office/drawing/2014/main" id="{139860FC-8AA0-A7BF-FF60-A9AE73E20F1C}"/>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w="38100" cap="flat" cmpd="sng" algn="ctr">
            <a:solidFill>
              <a:srgbClr val="50E6FF"/>
            </a:solidFill>
            <a:prstDash val="solid"/>
          </a:ln>
          <a:effectLst/>
        </p:spPr>
        <p:txBody>
          <a:bodyPr rtlCol="0" anchor="ctr"/>
          <a:lstStyle/>
          <a:p>
            <a:pPr algn="ctr" defTabSz="457200"/>
            <a:endParaRPr lang="en-US" kern="0">
              <a:solidFill>
                <a:srgbClr val="FFFFFF"/>
              </a:solidFill>
              <a:latin typeface="Segoe UI"/>
            </a:endParaRPr>
          </a:p>
        </p:txBody>
      </p:sp>
      <p:sp>
        <p:nvSpPr>
          <p:cNvPr id="90" name="Rectangle 89">
            <a:extLst>
              <a:ext uri="{FF2B5EF4-FFF2-40B4-BE49-F238E27FC236}">
                <a16:creationId xmlns:a16="http://schemas.microsoft.com/office/drawing/2014/main" id="{BF660007-424B-1791-8C08-6B0C9EC32E46}"/>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w="38100" cap="flat" cmpd="sng" algn="ctr">
            <a:solidFill>
              <a:srgbClr val="50E6FF"/>
            </a:solidFill>
            <a:prstDash val="solid"/>
          </a:ln>
          <a:effectLst/>
        </p:spPr>
        <p:txBody>
          <a:bodyPr rtlCol="0" anchor="ctr"/>
          <a:lstStyle/>
          <a:p>
            <a:pPr algn="ctr" defTabSz="457200"/>
            <a:endParaRPr lang="en-US" kern="0">
              <a:solidFill>
                <a:srgbClr val="FFFFFF"/>
              </a:solidFill>
              <a:latin typeface="Segoe UI"/>
            </a:endParaRPr>
          </a:p>
        </p:txBody>
      </p:sp>
      <p:sp>
        <p:nvSpPr>
          <p:cNvPr id="95" name="Rectangle 94">
            <a:extLst>
              <a:ext uri="{FF2B5EF4-FFF2-40B4-BE49-F238E27FC236}">
                <a16:creationId xmlns:a16="http://schemas.microsoft.com/office/drawing/2014/main" id="{279B4CB6-D8B5-9742-7B10-DE1DFC059B1A}"/>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w="38100" cap="flat" cmpd="sng" algn="ctr">
            <a:solidFill>
              <a:srgbClr val="50E6FF"/>
            </a:solidFill>
            <a:prstDash val="solid"/>
          </a:ln>
          <a:effectLst/>
        </p:spPr>
        <p:txBody>
          <a:bodyPr rtlCol="0" anchor="ctr"/>
          <a:lstStyle/>
          <a:p>
            <a:pPr algn="ctr" defTabSz="457200"/>
            <a:endParaRPr lang="en-US" kern="0">
              <a:solidFill>
                <a:srgbClr val="FFFFFF"/>
              </a:solidFill>
              <a:latin typeface="Segoe UI"/>
            </a:endParaRPr>
          </a:p>
        </p:txBody>
      </p:sp>
      <p:sp>
        <p:nvSpPr>
          <p:cNvPr id="100" name="Title 3">
            <a:extLst>
              <a:ext uri="{FF2B5EF4-FFF2-40B4-BE49-F238E27FC236}">
                <a16:creationId xmlns:a16="http://schemas.microsoft.com/office/drawing/2014/main" id="{AB90C2C0-F4F5-1E22-0CC6-6908BE5FBF62}"/>
              </a:ext>
            </a:extLst>
          </p:cNvPr>
          <p:cNvSpPr txBox="1">
            <a:spLocks/>
          </p:cNvSpPr>
          <p:nvPr/>
        </p:nvSpPr>
        <p:spPr>
          <a:xfrm>
            <a:off x="6287915" y="2397628"/>
            <a:ext cx="62382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400" spc="-49">
                <a:solidFill>
                  <a:srgbClr val="FFFFFF"/>
                </a:solidFill>
                <a:latin typeface="Segoe UI"/>
                <a:cs typeface="Segoe UI"/>
              </a:rPr>
              <a:t>Replica</a:t>
            </a:r>
            <a:endParaRPr>
              <a:solidFill>
                <a:srgbClr val="FFFFFF"/>
              </a:solidFill>
              <a:latin typeface="Segoe UI Semibold"/>
            </a:endParaRPr>
          </a:p>
        </p:txBody>
      </p:sp>
      <p:sp>
        <p:nvSpPr>
          <p:cNvPr id="101" name="Title 3">
            <a:extLst>
              <a:ext uri="{FF2B5EF4-FFF2-40B4-BE49-F238E27FC236}">
                <a16:creationId xmlns:a16="http://schemas.microsoft.com/office/drawing/2014/main" id="{D0E25AA9-8B88-1B01-C210-BACE4E9AB0E4}"/>
              </a:ext>
            </a:extLst>
          </p:cNvPr>
          <p:cNvSpPr txBox="1">
            <a:spLocks/>
          </p:cNvSpPr>
          <p:nvPr/>
        </p:nvSpPr>
        <p:spPr>
          <a:xfrm>
            <a:off x="9813959" y="2403315"/>
            <a:ext cx="59069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400" spc="-49">
                <a:solidFill>
                  <a:srgbClr val="FFFFFF"/>
                </a:solidFill>
                <a:latin typeface="Segoe UI"/>
                <a:cs typeface="Segoe UI"/>
              </a:rPr>
              <a:t>Replica</a:t>
            </a:r>
            <a:endParaRPr>
              <a:solidFill>
                <a:srgbClr val="FFFFFF"/>
              </a:solidFill>
              <a:latin typeface="Segoe UI Semibold"/>
            </a:endParaRPr>
          </a:p>
        </p:txBody>
      </p:sp>
    </p:spTree>
    <p:extLst>
      <p:ext uri="{BB962C8B-B14F-4D97-AF65-F5344CB8AC3E}">
        <p14:creationId xmlns:p14="http://schemas.microsoft.com/office/powerpoint/2010/main" val="40723145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6B10A71-3C65-0E3A-A682-4F9E7B1491AB}"/>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53" name="Title 3">
            <a:extLst>
              <a:ext uri="{FF2B5EF4-FFF2-40B4-BE49-F238E27FC236}">
                <a16:creationId xmlns:a16="http://schemas.microsoft.com/office/drawing/2014/main" id="{937F07FF-7418-B611-713D-7A433CC5EE4C}"/>
              </a:ext>
            </a:extLst>
          </p:cNvPr>
          <p:cNvSpPr txBox="1">
            <a:spLocks/>
          </p:cNvSpPr>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i="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pc="-49">
                <a:solidFill>
                  <a:schemeClr val="bg1"/>
                </a:solidFill>
                <a:latin typeface="Segoe UI Semibold"/>
              </a:rPr>
              <a:t>Containers</a:t>
            </a:r>
          </a:p>
        </p:txBody>
      </p:sp>
      <p:sp>
        <p:nvSpPr>
          <p:cNvPr id="54" name="Content Placeholder 3">
            <a:extLst>
              <a:ext uri="{FF2B5EF4-FFF2-40B4-BE49-F238E27FC236}">
                <a16:creationId xmlns:a16="http://schemas.microsoft.com/office/drawing/2014/main" id="{C145199B-21FC-C709-DC46-274B5D23E601}"/>
              </a:ext>
            </a:extLst>
          </p:cNvPr>
          <p:cNvSpPr txBox="1">
            <a:spLocks/>
          </p:cNvSpPr>
          <p:nvPr/>
        </p:nvSpPr>
        <p:spPr>
          <a:xfrm>
            <a:off x="596901" y="2573338"/>
            <a:ext cx="3468688"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176"/>
              </a:spcAft>
              <a:buClr>
                <a:srgbClr val="0F78D4"/>
              </a:buClr>
              <a:buSzTx/>
              <a:buFont typeface="Wingdings" panose="05000000000000000000" pitchFamily="2" charset="2"/>
              <a:buNone/>
              <a:defRPr/>
            </a:pPr>
            <a:r>
              <a:rPr lang="en-US" sz="2400">
                <a:solidFill>
                  <a:srgbClr val="FFFFFF"/>
                </a:solidFill>
                <a:latin typeface="Segoe UI"/>
              </a:rPr>
              <a:t>Containers in Azure Container Apps can use any and development stack of your choice</a:t>
            </a:r>
          </a:p>
        </p:txBody>
      </p:sp>
      <p:sp>
        <p:nvSpPr>
          <p:cNvPr id="55" name="Title 3">
            <a:extLst>
              <a:ext uri="{FF2B5EF4-FFF2-40B4-BE49-F238E27FC236}">
                <a16:creationId xmlns:a16="http://schemas.microsoft.com/office/drawing/2014/main" id="{C1CFEF25-4EC1-4DC7-DA7D-5E416DB6FC82}"/>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800" spc="-49">
                <a:solidFill>
                  <a:srgbClr val="FFFFFF"/>
                </a:solidFill>
                <a:latin typeface="Segoe UI"/>
              </a:rPr>
              <a:t>Container app 1</a:t>
            </a:r>
          </a:p>
        </p:txBody>
      </p:sp>
      <p:sp>
        <p:nvSpPr>
          <p:cNvPr id="56" name="Rectangle 55">
            <a:extLst>
              <a:ext uri="{FF2B5EF4-FFF2-40B4-BE49-F238E27FC236}">
                <a16:creationId xmlns:a16="http://schemas.microsoft.com/office/drawing/2014/main" id="{048BF730-6C3D-6EA0-D990-A92AB3334158}"/>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D0655318-CEB1-EE29-EE43-77ABA3F12E8C}"/>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Title 3">
            <a:extLst>
              <a:ext uri="{FF2B5EF4-FFF2-40B4-BE49-F238E27FC236}">
                <a16:creationId xmlns:a16="http://schemas.microsoft.com/office/drawing/2014/main" id="{FBB0B63D-08FC-29C0-5CCB-492646B869A8}"/>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600" spc="-49">
                <a:solidFill>
                  <a:srgbClr val="FFFFFF"/>
                </a:solidFill>
                <a:latin typeface="Segoe UI"/>
              </a:rPr>
              <a:t>Revision 1</a:t>
            </a:r>
          </a:p>
        </p:txBody>
      </p:sp>
      <p:sp>
        <p:nvSpPr>
          <p:cNvPr id="59" name="Rectangle 58">
            <a:extLst>
              <a:ext uri="{FF2B5EF4-FFF2-40B4-BE49-F238E27FC236}">
                <a16:creationId xmlns:a16="http://schemas.microsoft.com/office/drawing/2014/main" id="{0F84C937-1165-503D-86F4-69B4215A89F3}"/>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Title 3">
            <a:extLst>
              <a:ext uri="{FF2B5EF4-FFF2-40B4-BE49-F238E27FC236}">
                <a16:creationId xmlns:a16="http://schemas.microsoft.com/office/drawing/2014/main" id="{7D6AF52D-F72A-F79F-34E0-363898E9A892}"/>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600" spc="-49">
                <a:solidFill>
                  <a:srgbClr val="FFFFFF"/>
                </a:solidFill>
                <a:latin typeface="Segoe UI"/>
              </a:rPr>
              <a:t>Revision 2</a:t>
            </a:r>
          </a:p>
        </p:txBody>
      </p:sp>
      <p:sp>
        <p:nvSpPr>
          <p:cNvPr id="61" name="Rectangle 60">
            <a:extLst>
              <a:ext uri="{FF2B5EF4-FFF2-40B4-BE49-F238E27FC236}">
                <a16:creationId xmlns:a16="http://schemas.microsoft.com/office/drawing/2014/main" id="{6B5C87E4-F50F-6239-B909-13663BED9C62}"/>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2" name="Title 3">
            <a:extLst>
              <a:ext uri="{FF2B5EF4-FFF2-40B4-BE49-F238E27FC236}">
                <a16:creationId xmlns:a16="http://schemas.microsoft.com/office/drawing/2014/main" id="{C7CF70B5-C3C6-EDE9-3911-16FB97628006}"/>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400" spc="-49">
                <a:solidFill>
                  <a:srgbClr val="FFFFFF"/>
                </a:solidFill>
                <a:latin typeface="Segoe UI"/>
                <a:cs typeface="Segoe UI"/>
              </a:rPr>
              <a:t>Replica</a:t>
            </a:r>
            <a:endParaRPr>
              <a:solidFill>
                <a:srgbClr val="FFFFFF"/>
              </a:solidFill>
              <a:latin typeface="Segoe UI Semibold"/>
            </a:endParaRPr>
          </a:p>
        </p:txBody>
      </p:sp>
      <p:sp>
        <p:nvSpPr>
          <p:cNvPr id="63" name="Title 3">
            <a:extLst>
              <a:ext uri="{FF2B5EF4-FFF2-40B4-BE49-F238E27FC236}">
                <a16:creationId xmlns:a16="http://schemas.microsoft.com/office/drawing/2014/main" id="{8E1AE560-9891-86EA-4E8A-E873BF747F34}"/>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400" spc="-49">
                <a:solidFill>
                  <a:srgbClr val="FFFFFF"/>
                </a:solidFill>
                <a:latin typeface="Segoe UI"/>
                <a:cs typeface="Segoe UI"/>
              </a:rPr>
              <a:t>Replica</a:t>
            </a:r>
            <a:endParaRPr>
              <a:solidFill>
                <a:srgbClr val="FFFFFF"/>
              </a:solidFill>
              <a:latin typeface="Segoe UI Semibold"/>
            </a:endParaRPr>
          </a:p>
        </p:txBody>
      </p:sp>
      <p:grpSp>
        <p:nvGrpSpPr>
          <p:cNvPr id="64" name="Group 63">
            <a:extLst>
              <a:ext uri="{FF2B5EF4-FFF2-40B4-BE49-F238E27FC236}">
                <a16:creationId xmlns:a16="http://schemas.microsoft.com/office/drawing/2014/main" id="{89F29E86-3FBD-BC4A-80AA-444E2CB7DCFE}"/>
              </a:ext>
            </a:extLst>
          </p:cNvPr>
          <p:cNvGrpSpPr/>
          <p:nvPr/>
        </p:nvGrpSpPr>
        <p:grpSpPr>
          <a:xfrm>
            <a:off x="4931738" y="2953419"/>
            <a:ext cx="1073970" cy="327195"/>
            <a:chOff x="5488755" y="2895015"/>
            <a:chExt cx="1457381" cy="444005"/>
          </a:xfrm>
        </p:grpSpPr>
        <p:sp>
          <p:nvSpPr>
            <p:cNvPr id="65" name="Rectangle: Rounded Corners 64">
              <a:extLst>
                <a:ext uri="{FF2B5EF4-FFF2-40B4-BE49-F238E27FC236}">
                  <a16:creationId xmlns:a16="http://schemas.microsoft.com/office/drawing/2014/main" id="{53391575-D38B-FA34-6006-CDED7E779DA3}"/>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57B3B985-A607-9B9E-B659-2BF278C0C266}"/>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B4E80C23-D46D-4C06-73E3-1DACAAEE17A9}"/>
                </a:ext>
              </a:extLst>
            </p:cNvPr>
            <p:cNvSpPr/>
            <p:nvPr/>
          </p:nvSpPr>
          <p:spPr bwMode="auto">
            <a:xfrm>
              <a:off x="5558828" y="2895015"/>
              <a:ext cx="1387308" cy="373932"/>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68" name="Title 3">
            <a:extLst>
              <a:ext uri="{FF2B5EF4-FFF2-40B4-BE49-F238E27FC236}">
                <a16:creationId xmlns:a16="http://schemas.microsoft.com/office/drawing/2014/main" id="{AC5F2BD8-2DCD-C7D3-792B-D6A17332242F}"/>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800" spc="-49">
                <a:solidFill>
                  <a:srgbClr val="FFFFFF"/>
                </a:solidFill>
                <a:latin typeface="Segoe UI"/>
              </a:rPr>
              <a:t>Container app 2</a:t>
            </a:r>
          </a:p>
        </p:txBody>
      </p:sp>
      <p:sp>
        <p:nvSpPr>
          <p:cNvPr id="69" name="Rectangle 68">
            <a:extLst>
              <a:ext uri="{FF2B5EF4-FFF2-40B4-BE49-F238E27FC236}">
                <a16:creationId xmlns:a16="http://schemas.microsoft.com/office/drawing/2014/main" id="{54632161-0C64-EB36-259F-DCC0F59FF0E4}"/>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BA8BB7A3-425E-D9CA-C024-0D2608E67713}"/>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1" name="Title 3">
            <a:extLst>
              <a:ext uri="{FF2B5EF4-FFF2-40B4-BE49-F238E27FC236}">
                <a16:creationId xmlns:a16="http://schemas.microsoft.com/office/drawing/2014/main" id="{D252A105-B3AF-A7B4-DE96-B21BF224FF2C}"/>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600" spc="-49">
                <a:solidFill>
                  <a:srgbClr val="FFFFFF"/>
                </a:solidFill>
                <a:latin typeface="Segoe UI"/>
              </a:rPr>
              <a:t>Revision 1</a:t>
            </a:r>
          </a:p>
        </p:txBody>
      </p:sp>
      <p:sp>
        <p:nvSpPr>
          <p:cNvPr id="72" name="Rectangle 71">
            <a:extLst>
              <a:ext uri="{FF2B5EF4-FFF2-40B4-BE49-F238E27FC236}">
                <a16:creationId xmlns:a16="http://schemas.microsoft.com/office/drawing/2014/main" id="{5B670CC5-59B8-728D-8FE6-2DCCFC8AC75B}"/>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3" name="Title 3">
            <a:extLst>
              <a:ext uri="{FF2B5EF4-FFF2-40B4-BE49-F238E27FC236}">
                <a16:creationId xmlns:a16="http://schemas.microsoft.com/office/drawing/2014/main" id="{D6A0F6E2-5865-2FD0-394E-1E8ADC4AF695}"/>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600" spc="-49">
                <a:solidFill>
                  <a:srgbClr val="FFFFFF"/>
                </a:solidFill>
                <a:latin typeface="Segoe UI"/>
              </a:rPr>
              <a:t>Revision 2</a:t>
            </a:r>
          </a:p>
        </p:txBody>
      </p:sp>
      <p:sp>
        <p:nvSpPr>
          <p:cNvPr id="74" name="Rectangle 73">
            <a:extLst>
              <a:ext uri="{FF2B5EF4-FFF2-40B4-BE49-F238E27FC236}">
                <a16:creationId xmlns:a16="http://schemas.microsoft.com/office/drawing/2014/main" id="{94D1C7F9-21DE-8B40-9301-22ACF1F12AF9}"/>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5" name="Title 3">
            <a:extLst>
              <a:ext uri="{FF2B5EF4-FFF2-40B4-BE49-F238E27FC236}">
                <a16:creationId xmlns:a16="http://schemas.microsoft.com/office/drawing/2014/main" id="{B2D038C3-532A-DF48-2680-BA2681E2ACA0}"/>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400" spc="-49">
                <a:solidFill>
                  <a:srgbClr val="FFFFFF"/>
                </a:solidFill>
                <a:latin typeface="Segoe UI"/>
                <a:cs typeface="Segoe UI"/>
              </a:rPr>
              <a:t>Replica</a:t>
            </a:r>
            <a:endParaRPr>
              <a:solidFill>
                <a:srgbClr val="FFFFFF"/>
              </a:solidFill>
              <a:latin typeface="Segoe UI Semibold"/>
            </a:endParaRPr>
          </a:p>
        </p:txBody>
      </p:sp>
      <p:sp>
        <p:nvSpPr>
          <p:cNvPr id="76" name="Rectangle 75">
            <a:extLst>
              <a:ext uri="{FF2B5EF4-FFF2-40B4-BE49-F238E27FC236}">
                <a16:creationId xmlns:a16="http://schemas.microsoft.com/office/drawing/2014/main" id="{C5E1252B-0032-1E19-F786-59B21E17CBE1}"/>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7" name="Title 3">
            <a:extLst>
              <a:ext uri="{FF2B5EF4-FFF2-40B4-BE49-F238E27FC236}">
                <a16:creationId xmlns:a16="http://schemas.microsoft.com/office/drawing/2014/main" id="{56B03896-8546-394F-5BC6-76B7E40D40F5}"/>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400" spc="-49">
                <a:solidFill>
                  <a:srgbClr val="FFFFFF"/>
                </a:solidFill>
                <a:latin typeface="Segoe UI"/>
                <a:cs typeface="Segoe UI"/>
              </a:rPr>
              <a:t>Replica</a:t>
            </a:r>
            <a:endParaRPr>
              <a:solidFill>
                <a:srgbClr val="FFFFFF"/>
              </a:solidFill>
              <a:latin typeface="Segoe UI Semibold"/>
            </a:endParaRPr>
          </a:p>
        </p:txBody>
      </p:sp>
      <p:sp>
        <p:nvSpPr>
          <p:cNvPr id="78" name="Rectangle: Rounded Corners 77">
            <a:extLst>
              <a:ext uri="{FF2B5EF4-FFF2-40B4-BE49-F238E27FC236}">
                <a16:creationId xmlns:a16="http://schemas.microsoft.com/office/drawing/2014/main" id="{3E6A3846-6840-E7ED-37EA-B437ED8AF513}"/>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rgbClr val="30E5D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5816DF7E-BB3B-A92D-8DC7-CABBDFC063D7}"/>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0" name="Rectangle: Rounded Corners 79">
            <a:extLst>
              <a:ext uri="{FF2B5EF4-FFF2-40B4-BE49-F238E27FC236}">
                <a16:creationId xmlns:a16="http://schemas.microsoft.com/office/drawing/2014/main" id="{EE291920-DD91-60A2-250F-8110A9865C35}"/>
              </a:ext>
            </a:extLst>
          </p:cNvPr>
          <p:cNvSpPr/>
          <p:nvPr/>
        </p:nvSpPr>
        <p:spPr bwMode="auto">
          <a:xfrm>
            <a:off x="5558828" y="5261978"/>
            <a:ext cx="1387308" cy="373932"/>
          </a:xfrm>
          <a:prstGeom prst="roundRect">
            <a:avLst/>
          </a:prstGeom>
          <a:solidFill>
            <a:srgbClr val="30E5D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81" name="Rectangle: Rounded Corners 80">
            <a:extLst>
              <a:ext uri="{FF2B5EF4-FFF2-40B4-BE49-F238E27FC236}">
                <a16:creationId xmlns:a16="http://schemas.microsoft.com/office/drawing/2014/main" id="{D5F062CF-D12C-6D4A-C926-E99CA3981348}"/>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rgbClr val="30E5D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2" name="Rectangle: Rounded Corners 81">
            <a:extLst>
              <a:ext uri="{FF2B5EF4-FFF2-40B4-BE49-F238E27FC236}">
                <a16:creationId xmlns:a16="http://schemas.microsoft.com/office/drawing/2014/main" id="{992E4AB7-DD79-FA6C-278B-C5B4A27AA0D9}"/>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3" name="Rectangle: Rounded Corners 82">
            <a:extLst>
              <a:ext uri="{FF2B5EF4-FFF2-40B4-BE49-F238E27FC236}">
                <a16:creationId xmlns:a16="http://schemas.microsoft.com/office/drawing/2014/main" id="{25B66370-B4BC-93BD-D41B-4E35F71EE7EE}"/>
              </a:ext>
            </a:extLst>
          </p:cNvPr>
          <p:cNvSpPr/>
          <p:nvPr/>
        </p:nvSpPr>
        <p:spPr bwMode="auto">
          <a:xfrm>
            <a:off x="9076728" y="5261978"/>
            <a:ext cx="1387308" cy="373932"/>
          </a:xfrm>
          <a:prstGeom prst="roundRect">
            <a:avLst/>
          </a:prstGeom>
          <a:solidFill>
            <a:srgbClr val="30E5D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84" name="Title 3">
            <a:extLst>
              <a:ext uri="{FF2B5EF4-FFF2-40B4-BE49-F238E27FC236}">
                <a16:creationId xmlns:a16="http://schemas.microsoft.com/office/drawing/2014/main" id="{15E6E2D3-E46E-C104-4538-1008872710D8}"/>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2000" spc="-49">
                <a:solidFill>
                  <a:srgbClr val="FFFFFF"/>
                </a:solidFill>
                <a:latin typeface="Segoe UI"/>
              </a:rPr>
              <a:t>Environment </a:t>
            </a:r>
            <a:r>
              <a:rPr sz="1800" spc="-49">
                <a:solidFill>
                  <a:srgbClr val="FFFFFF"/>
                </a:solidFill>
                <a:latin typeface="Segoe UI"/>
              </a:rPr>
              <a:t>(virtual network boundary)</a:t>
            </a:r>
          </a:p>
        </p:txBody>
      </p:sp>
      <p:sp>
        <p:nvSpPr>
          <p:cNvPr id="85" name="Rectangle 84">
            <a:extLst>
              <a:ext uri="{FF2B5EF4-FFF2-40B4-BE49-F238E27FC236}">
                <a16:creationId xmlns:a16="http://schemas.microsoft.com/office/drawing/2014/main" id="{139860FC-8AA0-A7BF-FF60-A9AE73E20F1C}"/>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B53853A8-917F-747B-F587-CA90A8D55DC6}"/>
              </a:ext>
            </a:extLst>
          </p:cNvPr>
          <p:cNvGrpSpPr/>
          <p:nvPr/>
        </p:nvGrpSpPr>
        <p:grpSpPr>
          <a:xfrm>
            <a:off x="6439929" y="2953419"/>
            <a:ext cx="1073970" cy="327195"/>
            <a:chOff x="5488755" y="2895015"/>
            <a:chExt cx="1457381" cy="444005"/>
          </a:xfrm>
        </p:grpSpPr>
        <p:sp>
          <p:nvSpPr>
            <p:cNvPr id="87" name="Rectangle: Rounded Corners 86">
              <a:extLst>
                <a:ext uri="{FF2B5EF4-FFF2-40B4-BE49-F238E27FC236}">
                  <a16:creationId xmlns:a16="http://schemas.microsoft.com/office/drawing/2014/main" id="{A9B7012F-7ECD-9E02-6EA2-CA15EA6E4C7A}"/>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8" name="Rectangle: Rounded Corners 87">
              <a:extLst>
                <a:ext uri="{FF2B5EF4-FFF2-40B4-BE49-F238E27FC236}">
                  <a16:creationId xmlns:a16="http://schemas.microsoft.com/office/drawing/2014/main" id="{AB55A779-8BC7-0433-F0DC-511CC54D5A4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9" name="Rectangle: Rounded Corners 88">
              <a:extLst>
                <a:ext uri="{FF2B5EF4-FFF2-40B4-BE49-F238E27FC236}">
                  <a16:creationId xmlns:a16="http://schemas.microsoft.com/office/drawing/2014/main" id="{D95C7F05-72B0-1A1A-6326-1B8B68BED410}"/>
                </a:ext>
              </a:extLst>
            </p:cNvPr>
            <p:cNvSpPr/>
            <p:nvPr/>
          </p:nvSpPr>
          <p:spPr bwMode="auto">
            <a:xfrm>
              <a:off x="5558828" y="2895015"/>
              <a:ext cx="1387308" cy="373932"/>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90" name="Rectangle 89">
            <a:extLst>
              <a:ext uri="{FF2B5EF4-FFF2-40B4-BE49-F238E27FC236}">
                <a16:creationId xmlns:a16="http://schemas.microsoft.com/office/drawing/2014/main" id="{BF660007-424B-1791-8C08-6B0C9EC32E46}"/>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91" name="Group 90">
            <a:extLst>
              <a:ext uri="{FF2B5EF4-FFF2-40B4-BE49-F238E27FC236}">
                <a16:creationId xmlns:a16="http://schemas.microsoft.com/office/drawing/2014/main" id="{31BF9DD2-88E1-9096-70C1-3163844A7D4B}"/>
              </a:ext>
            </a:extLst>
          </p:cNvPr>
          <p:cNvGrpSpPr/>
          <p:nvPr/>
        </p:nvGrpSpPr>
        <p:grpSpPr>
          <a:xfrm>
            <a:off x="8456172" y="2953419"/>
            <a:ext cx="1073970" cy="327195"/>
            <a:chOff x="5488755" y="2895015"/>
            <a:chExt cx="1457381" cy="444005"/>
          </a:xfrm>
        </p:grpSpPr>
        <p:sp>
          <p:nvSpPr>
            <p:cNvPr id="92" name="Rectangle: Rounded Corners 91">
              <a:extLst>
                <a:ext uri="{FF2B5EF4-FFF2-40B4-BE49-F238E27FC236}">
                  <a16:creationId xmlns:a16="http://schemas.microsoft.com/office/drawing/2014/main" id="{5DAF86BF-C699-A1F7-E66B-974E9DCF7A4F}"/>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91295BF6-BA2E-4421-90DA-5A593221E3C5}"/>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4" name="Rectangle: Rounded Corners 93">
              <a:extLst>
                <a:ext uri="{FF2B5EF4-FFF2-40B4-BE49-F238E27FC236}">
                  <a16:creationId xmlns:a16="http://schemas.microsoft.com/office/drawing/2014/main" id="{0F316F49-A05F-11DE-6540-ABC65450C1A2}"/>
                </a:ext>
              </a:extLst>
            </p:cNvPr>
            <p:cNvSpPr/>
            <p:nvPr/>
          </p:nvSpPr>
          <p:spPr bwMode="auto">
            <a:xfrm>
              <a:off x="5558828" y="2895015"/>
              <a:ext cx="1387308" cy="373932"/>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95" name="Rectangle 94">
            <a:extLst>
              <a:ext uri="{FF2B5EF4-FFF2-40B4-BE49-F238E27FC236}">
                <a16:creationId xmlns:a16="http://schemas.microsoft.com/office/drawing/2014/main" id="{279B4CB6-D8B5-9742-7B10-DE1DFC059B1A}"/>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96" name="Group 95">
            <a:extLst>
              <a:ext uri="{FF2B5EF4-FFF2-40B4-BE49-F238E27FC236}">
                <a16:creationId xmlns:a16="http://schemas.microsoft.com/office/drawing/2014/main" id="{87A83E5B-27DF-2877-5053-8FC241AA0E66}"/>
              </a:ext>
            </a:extLst>
          </p:cNvPr>
          <p:cNvGrpSpPr/>
          <p:nvPr/>
        </p:nvGrpSpPr>
        <p:grpSpPr>
          <a:xfrm>
            <a:off x="9964363" y="2953419"/>
            <a:ext cx="1073970" cy="327195"/>
            <a:chOff x="5488755" y="2895015"/>
            <a:chExt cx="1457381" cy="444005"/>
          </a:xfrm>
        </p:grpSpPr>
        <p:sp>
          <p:nvSpPr>
            <p:cNvPr id="97" name="Rectangle: Rounded Corners 96">
              <a:extLst>
                <a:ext uri="{FF2B5EF4-FFF2-40B4-BE49-F238E27FC236}">
                  <a16:creationId xmlns:a16="http://schemas.microsoft.com/office/drawing/2014/main" id="{4C76951E-4ED1-520E-FAE4-3CE3B2B7FAB2}"/>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8" name="Rectangle: Rounded Corners 97">
              <a:extLst>
                <a:ext uri="{FF2B5EF4-FFF2-40B4-BE49-F238E27FC236}">
                  <a16:creationId xmlns:a16="http://schemas.microsoft.com/office/drawing/2014/main" id="{85A71424-7856-9734-98B8-E54B7F0704D8}"/>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9" name="Rectangle: Rounded Corners 98">
              <a:extLst>
                <a:ext uri="{FF2B5EF4-FFF2-40B4-BE49-F238E27FC236}">
                  <a16:creationId xmlns:a16="http://schemas.microsoft.com/office/drawing/2014/main" id="{B8AE6601-57C4-5722-AA7A-E850245FC202}"/>
                </a:ext>
              </a:extLst>
            </p:cNvPr>
            <p:cNvSpPr/>
            <p:nvPr/>
          </p:nvSpPr>
          <p:spPr bwMode="auto">
            <a:xfrm>
              <a:off x="5558828" y="2895015"/>
              <a:ext cx="1387308" cy="373932"/>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100" name="Title 3">
            <a:extLst>
              <a:ext uri="{FF2B5EF4-FFF2-40B4-BE49-F238E27FC236}">
                <a16:creationId xmlns:a16="http://schemas.microsoft.com/office/drawing/2014/main" id="{AB90C2C0-F4F5-1E22-0CC6-6908BE5FBF62}"/>
              </a:ext>
            </a:extLst>
          </p:cNvPr>
          <p:cNvSpPr txBox="1">
            <a:spLocks/>
          </p:cNvSpPr>
          <p:nvPr/>
        </p:nvSpPr>
        <p:spPr>
          <a:xfrm>
            <a:off x="6287915" y="2397628"/>
            <a:ext cx="62382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400" spc="-49">
                <a:solidFill>
                  <a:srgbClr val="FFFFFF"/>
                </a:solidFill>
                <a:latin typeface="Segoe UI"/>
                <a:cs typeface="Segoe UI"/>
              </a:rPr>
              <a:t>Replica</a:t>
            </a:r>
            <a:endParaRPr>
              <a:solidFill>
                <a:srgbClr val="FFFFFF"/>
              </a:solidFill>
              <a:latin typeface="Segoe UI Semibold"/>
            </a:endParaRPr>
          </a:p>
        </p:txBody>
      </p:sp>
      <p:sp>
        <p:nvSpPr>
          <p:cNvPr id="101" name="Title 3">
            <a:extLst>
              <a:ext uri="{FF2B5EF4-FFF2-40B4-BE49-F238E27FC236}">
                <a16:creationId xmlns:a16="http://schemas.microsoft.com/office/drawing/2014/main" id="{D0E25AA9-8B88-1B01-C210-BACE4E9AB0E4}"/>
              </a:ext>
            </a:extLst>
          </p:cNvPr>
          <p:cNvSpPr txBox="1">
            <a:spLocks/>
          </p:cNvSpPr>
          <p:nvPr/>
        </p:nvSpPr>
        <p:spPr>
          <a:xfrm>
            <a:off x="9813959" y="2403315"/>
            <a:ext cx="59069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sz="1400" spc="-49">
                <a:solidFill>
                  <a:srgbClr val="FFFFFF"/>
                </a:solidFill>
                <a:latin typeface="Segoe UI"/>
                <a:cs typeface="Segoe UI"/>
              </a:rPr>
              <a:t>Replica</a:t>
            </a:r>
            <a:endParaRPr>
              <a:solidFill>
                <a:srgbClr val="FFFFFF"/>
              </a:solidFill>
              <a:latin typeface="Segoe UI Semibold"/>
            </a:endParaRPr>
          </a:p>
        </p:txBody>
      </p:sp>
    </p:spTree>
    <p:extLst>
      <p:ext uri="{BB962C8B-B14F-4D97-AF65-F5344CB8AC3E}">
        <p14:creationId xmlns:p14="http://schemas.microsoft.com/office/powerpoint/2010/main" val="157221329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717</TotalTime>
  <Words>831</Words>
  <Application>Microsoft Office PowerPoint</Application>
  <PresentationFormat>Widescreen</PresentationFormat>
  <Paragraphs>215</Paragraphs>
  <Slides>19</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Arial</vt:lpstr>
      <vt:lpstr>Calibri</vt:lpstr>
      <vt:lpstr>Calibri Light</vt:lpstr>
      <vt:lpstr>Consolas</vt:lpstr>
      <vt:lpstr>open sans</vt:lpstr>
      <vt:lpstr>open sans</vt:lpstr>
      <vt:lpstr>Open Sans Light</vt:lpstr>
      <vt:lpstr>Segoe UI</vt:lpstr>
      <vt:lpstr>Segoe UI Semibold</vt:lpstr>
      <vt:lpstr>Wingdings</vt:lpstr>
      <vt:lpstr>Office Theme</vt:lpstr>
      <vt:lpstr>Black Template</vt:lpstr>
      <vt:lpstr>PowerPoint Presentation</vt:lpstr>
      <vt:lpstr>Azure Container Apps</vt:lpstr>
      <vt:lpstr>What can you build with Azure Container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Dickey (Kforce)</dc:creator>
  <cp:lastModifiedBy>Jon Galloway</cp:lastModifiedBy>
  <cp:revision>3</cp:revision>
  <dcterms:created xsi:type="dcterms:W3CDTF">2022-10-11T15:09:05Z</dcterms:created>
  <dcterms:modified xsi:type="dcterms:W3CDTF">2022-11-18T01:36:23Z</dcterms:modified>
</cp:coreProperties>
</file>